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7" r:id="rId2"/>
    <p:sldId id="490" r:id="rId3"/>
    <p:sldId id="464" r:id="rId4"/>
    <p:sldId id="488" r:id="rId5"/>
    <p:sldId id="475" r:id="rId6"/>
    <p:sldId id="482" r:id="rId7"/>
    <p:sldId id="483" r:id="rId8"/>
    <p:sldId id="484" r:id="rId9"/>
    <p:sldId id="485" r:id="rId10"/>
    <p:sldId id="486" r:id="rId11"/>
    <p:sldId id="487" r:id="rId12"/>
    <p:sldId id="481" r:id="rId13"/>
    <p:sldId id="319" r:id="rId14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57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3AD"/>
    <a:srgbClr val="FFFFFF"/>
    <a:srgbClr val="ED8800"/>
    <a:srgbClr val="F650DE"/>
    <a:srgbClr val="030A4F"/>
    <a:srgbClr val="4E0443"/>
    <a:srgbClr val="004851"/>
    <a:srgbClr val="053139"/>
    <a:srgbClr val="C90026"/>
    <a:srgbClr val="004E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87" autoAdjust="0"/>
    <p:restoredTop sz="95770" autoAdjust="0"/>
  </p:normalViewPr>
  <p:slideViewPr>
    <p:cSldViewPr snapToGrid="0" snapToObjects="1" showGuides="1">
      <p:cViewPr varScale="1">
        <p:scale>
          <a:sx n="78" d="100"/>
          <a:sy n="78" d="100"/>
        </p:scale>
        <p:origin x="1310" y="72"/>
      </p:cViewPr>
      <p:guideLst>
        <p:guide orient="horz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80" d="100"/>
          <a:sy n="80" d="100"/>
        </p:scale>
        <p:origin x="401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F9ED7-D9DF-9B4A-A1AC-9FBF0C9B1C8E}" type="datetime1">
              <a:rPr lang="es-ES" smtClean="0"/>
              <a:t>08/10/2023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381E0-5EA1-A741-8E0F-979B987291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6217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C53B6-CB23-B545-A702-0812837A95EA}" type="datetime1">
              <a:rPr lang="es-ES" smtClean="0"/>
              <a:t>08/10/2023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C7D51-4C89-E346-BC52-B4E8590D3FF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7575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015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5" y="-2608"/>
            <a:ext cx="1762124" cy="167928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pic>
        <p:nvPicPr>
          <p:cNvPr id="6" name="Imagen 5" descr="adasdasd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6005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1C5B3DD-5FF2-4298-AF4D-C50975DBCA88}" type="datetime3">
              <a:rPr lang="es-ES_tradnl" smtClean="0"/>
              <a:t>08.10.23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Ejercicio - requisitos de motor eléctrico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69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9CEFD5AC-18CA-4A3F-B05F-43F04EF6233D}" type="datetime3">
              <a:rPr lang="es-ES_tradnl" smtClean="0"/>
              <a:t>08.10.23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Ejercicio - requisitos de motor eléctrico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08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826" y="-12340"/>
            <a:ext cx="1083080" cy="1032166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95F9FA-E334-4862-AB81-AC5A5EEA3141}" type="datetime3">
              <a:rPr lang="es-ES_tradnl" smtClean="0"/>
              <a:t>08.10.23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Ejercicio - requisitos de motor eléctrico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58440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ECB6BB-2B09-4D50-8061-4B3C61433097}" type="datetime3">
              <a:rPr lang="es-ES_tradnl" smtClean="0"/>
              <a:t>08.10.23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Ejercicio - requisitos de motor eléctrico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96" y="-3526"/>
            <a:ext cx="1094279" cy="78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55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83D90F8-CD3E-4331-B6DC-36D56B678463}" type="datetime3">
              <a:rPr lang="es-ES_tradnl" smtClean="0"/>
              <a:t>08.10.23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Ejercicio - requisitos de motor eléctrico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2" y="472037"/>
            <a:ext cx="7600813" cy="4281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5" y="0"/>
            <a:ext cx="1116836" cy="10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16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Eskol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580A5A-F19F-4F0A-9315-4865798B4001}" type="datetime3">
              <a:rPr lang="es-ES_tradnl" smtClean="0"/>
              <a:t>08.10.23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Ejercicio - requisitos de motor eléctrico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826" y="-12340"/>
            <a:ext cx="1083080" cy="103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03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MU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A46CDD1-4DEF-4B2F-B184-D215DBF17A89}" type="datetime3">
              <a:rPr lang="es-ES_tradnl" smtClean="0"/>
              <a:t>08.10.23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Ejercicio - requisitos de motor eléctrico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96" y="-3526"/>
            <a:ext cx="1094279" cy="78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31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Profesionalentzako Prestakuntz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08EB13A-D333-4193-A52C-54ED44B25467}" type="datetime3">
              <a:rPr lang="es-ES_tradnl" smtClean="0"/>
              <a:t>08.10.23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Ejercicio - requisitos de motor eléctrico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11006" cy="42815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5" y="0"/>
            <a:ext cx="1116836" cy="10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107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6EA7956-0039-4825-B3DC-E9F6FAFA13A4}" type="datetime3">
              <a:rPr lang="es-ES_tradnl" smtClean="0"/>
              <a:t>08.10.23</a:t>
            </a:fld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Ejercicio - requisitos de motor eléctrico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039" y="-17539"/>
            <a:ext cx="1105341" cy="105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61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CA1D97AB-8DAD-40C3-AF9E-0B010A36141E}" type="datetime3">
              <a:rPr lang="es-ES_tradnl" smtClean="0"/>
              <a:t>08.10.23</a:t>
            </a:fld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Ejercicio - requisitos de motor eléctrico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92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adasdasd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5" y="-2192"/>
            <a:ext cx="1736530" cy="12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671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E828687-30EE-41DF-8309-F67C006C8D20}" type="datetime3">
              <a:rPr lang="es-ES_tradnl" smtClean="0"/>
              <a:t>08.10.23</a:t>
            </a:fld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Ejercicio - requisitos de motor eléctrico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69330" cy="4281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32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D829D95-CAAB-435A-8534-C26A2A7A8F4C}" type="datetime3">
              <a:rPr lang="es-ES_tradnl" smtClean="0"/>
              <a:t>08.10.23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Ejercicio - requisitos de motor eléctrico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039" y="-17539"/>
            <a:ext cx="1105341" cy="105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49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48BFB86-56DA-496B-9664-6DC3E9AA4A2B}" type="datetime3">
              <a:rPr lang="es-ES_tradnl" smtClean="0"/>
              <a:t>08.10.23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Ejercicio - requisitos de motor eléctrico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180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3B880D91-A8A9-40F3-812B-62D02A2BE374}" type="datetime3">
              <a:rPr lang="es-ES_tradnl" smtClean="0"/>
              <a:t>08.10.23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Ejercicio - requisitos de motor eléctrico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69330" cy="4281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682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a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1826378" cy="1807452"/>
            <a:chOff x="0" y="0"/>
            <a:chExt cx="1826378" cy="1807452"/>
          </a:xfrm>
        </p:grpSpPr>
        <p:pic>
          <p:nvPicPr>
            <p:cNvPr id="6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3" name="Rectángulo 2"/>
            <p:cNvSpPr/>
            <p:nvPr userDrawn="1"/>
          </p:nvSpPr>
          <p:spPr>
            <a:xfrm>
              <a:off x="147597" y="158214"/>
              <a:ext cx="1023937" cy="1035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2" y="-11104"/>
            <a:ext cx="1368013" cy="13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821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116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43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1826378" cy="1807452"/>
            <a:chOff x="0" y="0"/>
            <a:chExt cx="1826378" cy="1807452"/>
          </a:xfrm>
        </p:grpSpPr>
        <p:pic>
          <p:nvPicPr>
            <p:cNvPr id="7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8" name="Rectángulo 7"/>
            <p:cNvSpPr/>
            <p:nvPr userDrawn="1"/>
          </p:nvSpPr>
          <p:spPr>
            <a:xfrm>
              <a:off x="147597" y="158214"/>
              <a:ext cx="1023937" cy="1035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2" y="-11104"/>
            <a:ext cx="1368013" cy="13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150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53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pic>
        <p:nvPicPr>
          <p:cNvPr id="6" name="Imagen 5" descr="adasdasd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6" y="3688"/>
            <a:ext cx="1859933" cy="166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15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21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Eskol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2184872" cy="2162231"/>
            <a:chOff x="0" y="0"/>
            <a:chExt cx="2184872" cy="2162231"/>
          </a:xfrm>
        </p:grpSpPr>
        <p:pic>
          <p:nvPicPr>
            <p:cNvPr id="10" name="Imagen 7">
              <a:extLst>
                <a:ext uri="{FF2B5EF4-FFF2-40B4-BE49-F238E27FC236}">
                  <a16:creationId xmlns:a16="http://schemas.microsoft.com/office/drawing/2014/main" id="{772BB687-5563-CE41-B322-1DCFDF987B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184872" cy="2162231"/>
            </a:xfrm>
            <a:prstGeom prst="rect">
              <a:avLst/>
            </a:prstGeom>
          </p:spPr>
        </p:pic>
        <p:sp>
          <p:nvSpPr>
            <p:cNvPr id="3" name="Rectángulo 2"/>
            <p:cNvSpPr/>
            <p:nvPr userDrawn="1"/>
          </p:nvSpPr>
          <p:spPr>
            <a:xfrm>
              <a:off x="122201" y="222250"/>
              <a:ext cx="1489075" cy="1364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31364"/>
            <a:ext cx="1631950" cy="155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87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MU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184872" cy="21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6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Profesionalentzako Prestakuntz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184872" cy="21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16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6">
            <a:extLst>
              <a:ext uri="{FF2B5EF4-FFF2-40B4-BE49-F238E27FC236}">
                <a16:creationId xmlns:a16="http://schemas.microsoft.com/office/drawing/2014/main" id="{1C62DA92-35E3-6244-8259-2ED416B691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"/>
            <a:ext cx="6986349" cy="6287714"/>
          </a:xfrm>
          <a:prstGeom prst="rect">
            <a:avLst/>
          </a:prstGeom>
        </p:spPr>
      </p:pic>
      <p:pic>
        <p:nvPicPr>
          <p:cNvPr id="11" name="Imagen 7">
            <a:extLst>
              <a:ext uri="{FF2B5EF4-FFF2-40B4-BE49-F238E27FC236}">
                <a16:creationId xmlns:a16="http://schemas.microsoft.com/office/drawing/2014/main" id="{0F63708B-52D5-0940-890B-ED33E002B2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35376"/>
            <a:ext cx="1855656" cy="3181125"/>
          </a:xfrm>
          <a:prstGeom prst="rect">
            <a:avLst/>
          </a:prstGeom>
        </p:spPr>
      </p:pic>
      <p:sp>
        <p:nvSpPr>
          <p:cNvPr id="19" name="CuadroTexto 18"/>
          <p:cNvSpPr txBox="1"/>
          <p:nvPr userDrawn="1"/>
        </p:nvSpPr>
        <p:spPr>
          <a:xfrm>
            <a:off x="6278477" y="-11440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800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88110" y="2754427"/>
            <a:ext cx="3295110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004851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3295110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495240" y="2771844"/>
            <a:ext cx="722434" cy="766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Nº</a:t>
            </a:r>
          </a:p>
        </p:txBody>
      </p:sp>
    </p:spTree>
    <p:extLst>
      <p:ext uri="{BB962C8B-B14F-4D97-AF65-F5344CB8AC3E}">
        <p14:creationId xmlns:p14="http://schemas.microsoft.com/office/powerpoint/2010/main" val="1703091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7">
            <a:extLst>
              <a:ext uri="{FF2B5EF4-FFF2-40B4-BE49-F238E27FC236}">
                <a16:creationId xmlns:a16="http://schemas.microsoft.com/office/drawing/2014/main" id="{F2F42047-0EBB-8647-BC6A-5A0A93590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7011611" cy="6310450"/>
          </a:xfrm>
          <a:prstGeom prst="rect">
            <a:avLst/>
          </a:prstGeom>
        </p:spPr>
      </p:pic>
      <p:pic>
        <p:nvPicPr>
          <p:cNvPr id="11" name="Imagen 8">
            <a:extLst>
              <a:ext uri="{FF2B5EF4-FFF2-40B4-BE49-F238E27FC236}">
                <a16:creationId xmlns:a16="http://schemas.microsoft.com/office/drawing/2014/main" id="{CE87A804-F809-7545-AB4C-74239CD541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35376"/>
            <a:ext cx="1855656" cy="3181125"/>
          </a:xfrm>
          <a:prstGeom prst="rect">
            <a:avLst/>
          </a:prstGeom>
        </p:spPr>
      </p:pic>
      <p:sp>
        <p:nvSpPr>
          <p:cNvPr id="19" name="CuadroTexto 18"/>
          <p:cNvSpPr txBox="1"/>
          <p:nvPr userDrawn="1"/>
        </p:nvSpPr>
        <p:spPr>
          <a:xfrm>
            <a:off x="6278477" y="-11440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388110" y="2754427"/>
            <a:ext cx="3295110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004851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3295110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00A3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495240" y="2771844"/>
            <a:ext cx="722434" cy="766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Nº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894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039" y="-17539"/>
            <a:ext cx="1105341" cy="1053381"/>
          </a:xfrm>
          <a:prstGeom prst="rect">
            <a:avLst/>
          </a:prstGeom>
        </p:spPr>
      </p:pic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94604606-40C4-454A-9B3B-AD9AFA0803A4}" type="datetime3">
              <a:rPr lang="es-ES_tradnl" smtClean="0"/>
              <a:t>08.10.23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Ejercicio - requisitos de motor eléctrico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45131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22032" y="472037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422031" y="6460528"/>
            <a:ext cx="1165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242A266-0F7C-4C45-923E-51475F500F46}" type="datetime3">
              <a:rPr lang="es-ES_tradnl" smtClean="0"/>
              <a:t>08.10.23</a:t>
            </a:fld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59102" y="6460528"/>
            <a:ext cx="44206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Ejercicio - requisitos de motor eléctrico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459" y="6460527"/>
            <a:ext cx="1170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78C87-DD0E-9E43-989E-9A54981B0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031" y="1219200"/>
            <a:ext cx="8299938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1254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15" r:id="rId2"/>
    <p:sldLayoutId id="2147483718" r:id="rId3"/>
    <p:sldLayoutId id="2147483710" r:id="rId4"/>
    <p:sldLayoutId id="2147483719" r:id="rId5"/>
    <p:sldLayoutId id="2147483712" r:id="rId6"/>
    <p:sldLayoutId id="2147483701" r:id="rId7"/>
    <p:sldLayoutId id="2147483678" r:id="rId8"/>
    <p:sldLayoutId id="2147483703" r:id="rId9"/>
    <p:sldLayoutId id="2147483728" r:id="rId10"/>
    <p:sldLayoutId id="2147483748" r:id="rId11"/>
    <p:sldLayoutId id="2147483696" r:id="rId12"/>
    <p:sldLayoutId id="2147483740" r:id="rId13"/>
    <p:sldLayoutId id="2147483743" r:id="rId14"/>
    <p:sldLayoutId id="2147483697" r:id="rId15"/>
    <p:sldLayoutId id="2147483744" r:id="rId16"/>
    <p:sldLayoutId id="2147483747" r:id="rId17"/>
    <p:sldLayoutId id="2147483677" r:id="rId18"/>
    <p:sldLayoutId id="2147483732" r:id="rId19"/>
    <p:sldLayoutId id="2147483735" r:id="rId20"/>
    <p:sldLayoutId id="2147483692" r:id="rId21"/>
    <p:sldLayoutId id="2147483737" r:id="rId22"/>
    <p:sldLayoutId id="2147483736" r:id="rId23"/>
    <p:sldLayoutId id="2147483709" r:id="rId24"/>
    <p:sldLayoutId id="2147483655" r:id="rId25"/>
    <p:sldLayoutId id="2147483720" r:id="rId26"/>
    <p:sldLayoutId id="2147483721" r:id="rId27"/>
    <p:sldLayoutId id="2147483708" r:id="rId28"/>
    <p:sldLayoutId id="2147483724" r:id="rId29"/>
    <p:sldLayoutId id="2147483725" r:id="rId30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accent2"/>
          </a:solidFill>
          <a:latin typeface="Arial Black" charset="0"/>
          <a:ea typeface="Arial Black" charset="0"/>
          <a:cs typeface="Arial Black" charset="0"/>
        </a:defRPr>
      </a:lvl1pPr>
    </p:titleStyle>
    <p:bodyStyle>
      <a:lvl1pPr marL="457200" marR="0" indent="-457200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 panose="020B0604020202020204" pitchFamily="34" charset="0"/>
        <a:buChar char="•"/>
        <a:tabLst/>
        <a:defRPr lang="es-ES_tradnl" sz="2400" b="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742932" marR="0" indent="-28574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 panose="020B0604020202020204" pitchFamily="34" charset="0"/>
        <a:buChar char="•"/>
        <a:tabLst/>
        <a:defRPr lang="es-ES_tradnl" sz="2000" b="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1142971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/>
        <a:buChar char="•"/>
        <a:tabLst/>
        <a:defRPr lang="es-ES_tradnl" sz="180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600160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/>
        <a:buChar char="–"/>
        <a:tabLst/>
        <a:defRPr lang="es-ES_tradnl" sz="160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2057349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ppleSymbols" panose="02000000000000000000" pitchFamily="2" charset="-79"/>
        <a:buChar char="⎻"/>
        <a:tabLst/>
        <a:defRPr lang="en-US" sz="1600" b="0" kern="1200" noProof="0" dirty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1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iaizpuru@mondragon.edu" TargetMode="External"/><Relationship Id="rId2" Type="http://schemas.openxmlformats.org/officeDocument/2006/relationships/hyperlink" Target="mailto:jdelolmo@mondragon.edu" TargetMode="Externa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Ejercicio</a:t>
            </a:r>
            <a:br>
              <a:rPr lang="en-US" dirty="0"/>
            </a:br>
            <a:r>
              <a:rPr lang="en-US" dirty="0" err="1"/>
              <a:t>Redacción</a:t>
            </a:r>
            <a:r>
              <a:rPr lang="en-US" dirty="0"/>
              <a:t> de </a:t>
            </a:r>
            <a:r>
              <a:rPr lang="en-US" dirty="0" err="1"/>
              <a:t>requisitos</a:t>
            </a:r>
            <a:endParaRPr lang="en-US" sz="1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328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79056EE-5C80-488F-A8FD-29516A9F6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B61F0-2C70-41C1-ADBF-7243EED2C243}" type="datetime3">
              <a:rPr lang="es-ES_tradnl" smtClean="0"/>
              <a:t>08.10.23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63545D2-917D-4D5E-ABF0-006CAC8B4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Ejercicio - requisitos de motor eléctrico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4111A52-D4C9-4809-82EF-8EB449080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4D26C01-9B90-4E23-8730-5BC17CD28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Perfiles de operación típicos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2ACA886-822F-40E8-9230-A6EAA26791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/>
              <a:t>Perfil 3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F7CD972-02E6-4A12-9774-250E9BCAB325}"/>
              </a:ext>
            </a:extLst>
          </p:cNvPr>
          <p:cNvSpPr txBox="1"/>
          <p:nvPr/>
        </p:nvSpPr>
        <p:spPr>
          <a:xfrm>
            <a:off x="5213838" y="2272878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Arial Nova Light" panose="020B0304020202020204" pitchFamily="34" charset="0"/>
              </a:rPr>
              <a:t>Par equivalente al perfil: 1,03 Nm</a:t>
            </a:r>
          </a:p>
          <a:p>
            <a:r>
              <a:rPr lang="es-ES" dirty="0">
                <a:latin typeface="Arial Nova Light" panose="020B0304020202020204" pitchFamily="34" charset="0"/>
              </a:rPr>
              <a:t>Par de tracción máximo: 7,20 Nm</a:t>
            </a:r>
          </a:p>
          <a:p>
            <a:r>
              <a:rPr lang="es-ES" dirty="0">
                <a:latin typeface="Arial Nova Light" panose="020B0304020202020204" pitchFamily="34" charset="0"/>
              </a:rPr>
              <a:t>Par de frenado máximo 5,84 Nm</a:t>
            </a:r>
          </a:p>
          <a:p>
            <a:r>
              <a:rPr lang="es-ES" dirty="0">
                <a:latin typeface="Arial Nova Light" panose="020B0304020202020204" pitchFamily="34" charset="0"/>
              </a:rPr>
              <a:t>Velocidad máxima: 3320 rpm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7BBCBA3-A4FA-4603-9D5C-19CBE1C9F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32" y="1943408"/>
            <a:ext cx="4429033" cy="25056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73E2E95-0751-4ADC-8C23-129762CE3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670" y="3864269"/>
            <a:ext cx="4337713" cy="25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302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79056EE-5C80-488F-A8FD-29516A9F6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F8C29-CD25-4369-9BEC-8E3A9CF7A6EF}" type="datetime3">
              <a:rPr lang="es-ES_tradnl" smtClean="0"/>
              <a:t>08.10.23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63545D2-917D-4D5E-ABF0-006CAC8B4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Ejercicio - requisitos de motor eléctrico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4111A52-D4C9-4809-82EF-8EB449080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4D26C01-9B90-4E23-8730-5BC17CD28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Perfiles de operación típicos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2ACA886-822F-40E8-9230-A6EAA26791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/>
              <a:t>Perfil 3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7FCCE87-B031-48EA-B755-9765033B4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78" y="1976863"/>
            <a:ext cx="7356145" cy="41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950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79056EE-5C80-488F-A8FD-29516A9F6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DC88C-A944-47FA-B5B7-EB26389A3ECA}" type="datetime3">
              <a:rPr lang="es-ES_tradnl" smtClean="0"/>
              <a:t>08.10.23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63545D2-917D-4D5E-ABF0-006CAC8B4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Ejercicio - requisitos de motor eléctrico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4111A52-D4C9-4809-82EF-8EB449080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4D26C01-9B90-4E23-8730-5BC17CD28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Otros requisitos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2ACA886-822F-40E8-9230-A6EAA26791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/>
              <a:t>Batería de 24 V.</a:t>
            </a:r>
          </a:p>
          <a:p>
            <a:r>
              <a:rPr lang="es-ES" dirty="0"/>
              <a:t>Motor en rueda.</a:t>
            </a:r>
          </a:p>
          <a:p>
            <a:r>
              <a:rPr lang="es-ES" dirty="0"/>
              <a:t>Rueda hinchable de 10 pulgadas.</a:t>
            </a:r>
          </a:p>
          <a:p>
            <a:r>
              <a:rPr lang="es-ES" dirty="0"/>
              <a:t>Peso máximo </a:t>
            </a:r>
            <a:r>
              <a:rPr lang="es-ES"/>
              <a:t>del patinete: </a:t>
            </a:r>
            <a:r>
              <a:rPr lang="es-ES" dirty="0"/>
              <a:t>4 kg.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2068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1"/>
          <p:cNvSpPr txBox="1">
            <a:spLocks/>
          </p:cNvSpPr>
          <p:nvPr/>
        </p:nvSpPr>
        <p:spPr>
          <a:xfrm>
            <a:off x="3255254" y="2648673"/>
            <a:ext cx="2895602" cy="1150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4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1pPr>
            <a:lvl2pPr marL="457188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2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2pPr>
            <a:lvl3pPr marL="914377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1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3pPr>
            <a:lvl4pPr marL="1371566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4pPr>
            <a:lvl5pPr marL="1828755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n-US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b="1" dirty="0" err="1"/>
              <a:t>Eskerrik</a:t>
            </a:r>
            <a:r>
              <a:rPr lang="es-ES" sz="2400" b="1" dirty="0"/>
              <a:t> </a:t>
            </a:r>
            <a:r>
              <a:rPr lang="es-ES" sz="2400" b="1" dirty="0" err="1"/>
              <a:t>asko</a:t>
            </a:r>
            <a:endParaRPr lang="es-ES" sz="2400" b="1" dirty="0"/>
          </a:p>
          <a:p>
            <a:pPr algn="ctr"/>
            <a:r>
              <a:rPr lang="es-ES" sz="2400" b="1" dirty="0"/>
              <a:t>Muchas gracias</a:t>
            </a:r>
          </a:p>
          <a:p>
            <a:pPr algn="ctr"/>
            <a:r>
              <a:rPr lang="es-ES" sz="2400" b="1" dirty="0" err="1"/>
              <a:t>Thank</a:t>
            </a:r>
            <a:r>
              <a:rPr lang="es-ES" sz="2400" b="1" dirty="0"/>
              <a:t> </a:t>
            </a:r>
            <a:r>
              <a:rPr lang="es-ES" sz="2400" b="1" dirty="0" err="1"/>
              <a:t>you</a:t>
            </a:r>
            <a:endParaRPr lang="es-ES" sz="2400" b="1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415783" y="4098454"/>
            <a:ext cx="3712873" cy="1758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None/>
              <a:tabLst/>
              <a:defRPr lang="es-ES_tradnl" sz="140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None/>
              <a:tabLst/>
              <a:defRPr lang="es-ES_tradnl" sz="120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10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05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None/>
              <a:tabLst/>
              <a:defRPr lang="en-US" sz="105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Jon del Olmo Larrañaga</a:t>
            </a:r>
          </a:p>
          <a:p>
            <a:r>
              <a:rPr lang="es-ES" sz="1100" dirty="0">
                <a:hlinkClick r:id="rId2"/>
              </a:rPr>
              <a:t>jdelolmo@mondragon.edu</a:t>
            </a:r>
            <a:endParaRPr lang="es-ES" sz="1100" dirty="0"/>
          </a:p>
          <a:p>
            <a:endParaRPr lang="es-ES" sz="1100" dirty="0"/>
          </a:p>
          <a:p>
            <a:r>
              <a:rPr lang="es-ES" sz="1400" b="1" dirty="0" err="1"/>
              <a:t>Iosu</a:t>
            </a:r>
            <a:r>
              <a:rPr lang="es-ES" sz="1400" b="1" dirty="0"/>
              <a:t> Aizpuru Larrañaga</a:t>
            </a:r>
          </a:p>
          <a:p>
            <a:r>
              <a:rPr lang="es-ES" sz="800" dirty="0">
                <a:hlinkClick r:id="rId3"/>
              </a:rPr>
              <a:t>iaizpuru@mondragon.edu</a:t>
            </a:r>
            <a:endParaRPr lang="es-ES" sz="800" dirty="0"/>
          </a:p>
          <a:p>
            <a:endParaRPr lang="es-ES" sz="1100" dirty="0"/>
          </a:p>
          <a:p>
            <a:endParaRPr lang="es-ES" sz="1100" dirty="0"/>
          </a:p>
          <a:p>
            <a:r>
              <a:rPr lang="es-ES" sz="1100" dirty="0" err="1"/>
              <a:t>Orona</a:t>
            </a:r>
            <a:r>
              <a:rPr lang="es-ES" sz="1100" dirty="0"/>
              <a:t> Ideo - </a:t>
            </a:r>
            <a:r>
              <a:rPr lang="es-ES" sz="1100" dirty="0" err="1"/>
              <a:t>Fundazioa</a:t>
            </a:r>
            <a:r>
              <a:rPr lang="es-ES" sz="1100" dirty="0"/>
              <a:t> </a:t>
            </a:r>
            <a:r>
              <a:rPr lang="es-ES" sz="1100" dirty="0" err="1"/>
              <a:t>eraikuntza</a:t>
            </a:r>
            <a:endParaRPr lang="es-ES" sz="1100" dirty="0"/>
          </a:p>
          <a:p>
            <a:r>
              <a:rPr lang="es-ES" sz="1100" dirty="0" err="1"/>
              <a:t>Jauregi</a:t>
            </a:r>
            <a:r>
              <a:rPr lang="es-ES" sz="1100" dirty="0"/>
              <a:t> Bailara, </a:t>
            </a:r>
            <a:r>
              <a:rPr lang="es-ES" sz="1100" dirty="0" err="1"/>
              <a:t>z.g</a:t>
            </a:r>
            <a:r>
              <a:rPr lang="es-ES" sz="1100" dirty="0"/>
              <a:t>.</a:t>
            </a:r>
          </a:p>
          <a:p>
            <a:r>
              <a:rPr lang="es-ES" sz="1100" dirty="0"/>
              <a:t>20120 Hernani (</a:t>
            </a:r>
            <a:r>
              <a:rPr lang="es-ES" sz="1100" dirty="0" err="1"/>
              <a:t>Gipuzkoa</a:t>
            </a:r>
            <a:r>
              <a:rPr lang="es-ES" sz="1100" dirty="0"/>
              <a:t>)</a:t>
            </a:r>
          </a:p>
          <a:p>
            <a:r>
              <a:rPr lang="es-ES" sz="1100" dirty="0"/>
              <a:t>Tel. : +(34) 943 739765</a:t>
            </a:r>
          </a:p>
          <a:p>
            <a:r>
              <a:rPr lang="es-ES" sz="1100" dirty="0"/>
              <a:t>www.mondragon.edu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97440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5A4BA-72A2-4B9A-9607-C857E1EA1042}" type="datetime3">
              <a:rPr lang="es-ES_tradnl" smtClean="0"/>
              <a:t>08.10.23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Ejercicio - requisitos de motor eléctrico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 - contexto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6"/>
            <a:ext cx="8299939" cy="519174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sz="1800" dirty="0">
                <a:solidFill>
                  <a:schemeClr val="tx1"/>
                </a:solidFill>
                <a:latin typeface="Arial Nova Light" panose="020B0304020202020204" pitchFamily="34" charset="0"/>
                <a:ea typeface="+mn-ea"/>
                <a:cs typeface="+mn-cs"/>
              </a:rPr>
              <a:t>Este ejercicio introduce conceptos básicos sobre la redacción de requisitos. </a:t>
            </a:r>
          </a:p>
          <a:p>
            <a:pPr marL="0" indent="0" algn="just">
              <a:buNone/>
            </a:pPr>
            <a:endParaRPr lang="es-ES" sz="1800" dirty="0">
              <a:solidFill>
                <a:schemeClr val="tx1"/>
              </a:solidFill>
              <a:latin typeface="Arial Nova Light" panose="020B0304020202020204" pitchFamily="34" charset="0"/>
              <a:ea typeface="+mn-ea"/>
              <a:cs typeface="+mn-cs"/>
            </a:endParaRPr>
          </a:p>
          <a:p>
            <a:pPr marL="0" indent="0" algn="just">
              <a:buNone/>
            </a:pPr>
            <a:r>
              <a:rPr lang="es-ES" sz="1800" b="1" dirty="0">
                <a:solidFill>
                  <a:schemeClr val="tx1"/>
                </a:solidFill>
                <a:latin typeface="Arial Nova Light" panose="020B0304020202020204" pitchFamily="34" charset="0"/>
                <a:ea typeface="+mn-ea"/>
                <a:cs typeface="+mn-cs"/>
              </a:rPr>
              <a:t>El objetivo principal es redactar los requisitos de un motor de patinete a partir de los requisitos del cliente indicados en este documento.</a:t>
            </a:r>
          </a:p>
          <a:p>
            <a:pPr marL="0" indent="0" algn="just">
              <a:buNone/>
            </a:pPr>
            <a:endParaRPr lang="es-ES" sz="1800" dirty="0">
              <a:solidFill>
                <a:schemeClr val="tx1"/>
              </a:solidFill>
              <a:latin typeface="Arial Nova Light" panose="020B0304020202020204" pitchFamily="34" charset="0"/>
              <a:ea typeface="+mn-ea"/>
              <a:cs typeface="+mn-cs"/>
            </a:endParaRPr>
          </a:p>
          <a:p>
            <a:pPr marL="0" indent="0" algn="just">
              <a:buNone/>
            </a:pPr>
            <a:r>
              <a:rPr lang="es-ES" sz="1800" dirty="0">
                <a:solidFill>
                  <a:schemeClr val="tx1"/>
                </a:solidFill>
                <a:latin typeface="Arial Nova Light" panose="020B0304020202020204" pitchFamily="34" charset="0"/>
                <a:ea typeface="+mn-ea"/>
                <a:cs typeface="+mn-cs"/>
              </a:rPr>
              <a:t>La empresa MU </a:t>
            </a:r>
            <a:r>
              <a:rPr lang="es-ES" sz="1800" dirty="0" err="1">
                <a:solidFill>
                  <a:schemeClr val="tx1"/>
                </a:solidFill>
                <a:latin typeface="Arial Nova Light" panose="020B0304020202020204" pitchFamily="34" charset="0"/>
                <a:ea typeface="+mn-ea"/>
                <a:cs typeface="+mn-cs"/>
              </a:rPr>
              <a:t>Scooters</a:t>
            </a:r>
            <a:r>
              <a:rPr lang="es-ES" sz="1800" dirty="0">
                <a:solidFill>
                  <a:schemeClr val="tx1"/>
                </a:solidFill>
                <a:latin typeface="Arial Nova Light" panose="020B0304020202020204" pitchFamily="34" charset="0"/>
                <a:ea typeface="+mn-ea"/>
                <a:cs typeface="+mn-cs"/>
              </a:rPr>
              <a:t> Inc. busca un proveedor de motores eléctricos. Usted (estudiante) forma parte de una empresa que fabrica motores eléctricos.</a:t>
            </a:r>
            <a:endParaRPr lang="en-US" sz="1800" dirty="0">
              <a:solidFill>
                <a:schemeClr val="tx1"/>
              </a:solidFill>
              <a:latin typeface="Arial Nova Light" panose="020B0304020202020204" pitchFamily="34" charset="0"/>
              <a:ea typeface="+mn-ea"/>
              <a:cs typeface="+mn-cs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3D7352C-6203-4475-BFF4-9EB0C3DFDA9C}"/>
              </a:ext>
            </a:extLst>
          </p:cNvPr>
          <p:cNvSpPr txBox="1"/>
          <p:nvPr/>
        </p:nvSpPr>
        <p:spPr>
          <a:xfrm>
            <a:off x="1333826" y="3992278"/>
            <a:ext cx="1939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Arial Nova Light" panose="020B0304020202020204" pitchFamily="34" charset="0"/>
                <a:ea typeface="+mn-ea"/>
                <a:cs typeface="+mn-cs"/>
              </a:rPr>
              <a:t>MU Scooters Inc</a:t>
            </a: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5A18EED-4FA6-4683-8F61-1C66AF8B4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244" y="4513094"/>
            <a:ext cx="2509621" cy="187286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ECFBD53-65D9-4693-A651-17D1AF487066}"/>
              </a:ext>
            </a:extLst>
          </p:cNvPr>
          <p:cNvSpPr txBox="1"/>
          <p:nvPr/>
        </p:nvSpPr>
        <p:spPr>
          <a:xfrm>
            <a:off x="5670306" y="3992278"/>
            <a:ext cx="1939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Arial Nova Light" panose="020B0304020202020204" pitchFamily="34" charset="0"/>
                <a:ea typeface="+mn-ea"/>
                <a:cs typeface="+mn-cs"/>
              </a:rPr>
              <a:t>Tú</a:t>
            </a:r>
            <a:endParaRPr lang="es-ES" dirty="0"/>
          </a:p>
        </p:txBody>
      </p:sp>
      <p:pic>
        <p:nvPicPr>
          <p:cNvPr id="12" name="Gráfico 11" descr="Cabeza con engranajes con relleno sólido">
            <a:extLst>
              <a:ext uri="{FF2B5EF4-FFF2-40B4-BE49-F238E27FC236}">
                <a16:creationId xmlns:a16="http://schemas.microsoft.com/office/drawing/2014/main" id="{8455B96B-81E6-4476-BC95-82E343B16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21613" y="4561125"/>
            <a:ext cx="1149659" cy="1149659"/>
          </a:xfrm>
          <a:prstGeom prst="rect">
            <a:avLst/>
          </a:prstGeom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5C42671A-F781-45A1-9D8F-A4E51BF16128}"/>
              </a:ext>
            </a:extLst>
          </p:cNvPr>
          <p:cNvGrpSpPr/>
          <p:nvPr/>
        </p:nvGrpSpPr>
        <p:grpSpPr>
          <a:xfrm>
            <a:off x="6955395" y="4758984"/>
            <a:ext cx="917358" cy="724229"/>
            <a:chOff x="1829290" y="3696522"/>
            <a:chExt cx="2710296" cy="2139705"/>
          </a:xfrm>
          <a:solidFill>
            <a:srgbClr val="009EB6"/>
          </a:solidFill>
        </p:grpSpPr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C2D08703-6EB7-4AA9-9E79-BFCB2E703E75}"/>
                </a:ext>
              </a:extLst>
            </p:cNvPr>
            <p:cNvSpPr/>
            <p:nvPr/>
          </p:nvSpPr>
          <p:spPr>
            <a:xfrm>
              <a:off x="1829290" y="3696522"/>
              <a:ext cx="2710296" cy="2139705"/>
            </a:xfrm>
            <a:custGeom>
              <a:avLst/>
              <a:gdLst>
                <a:gd name="connsiteX0" fmla="*/ 2457922 w 2710296"/>
                <a:gd name="connsiteY0" fmla="*/ 192039 h 2139705"/>
                <a:gd name="connsiteX1" fmla="*/ 2211044 w 2710296"/>
                <a:gd name="connsiteY1" fmla="*/ 192039 h 2139705"/>
                <a:gd name="connsiteX2" fmla="*/ 2106797 w 2710296"/>
                <a:gd name="connsiteY2" fmla="*/ 274340 h 2139705"/>
                <a:gd name="connsiteX3" fmla="*/ 1876373 w 2710296"/>
                <a:gd name="connsiteY3" fmla="*/ 274340 h 2139705"/>
                <a:gd name="connsiteX4" fmla="*/ 1876354 w 2710296"/>
                <a:gd name="connsiteY4" fmla="*/ 104246 h 2139705"/>
                <a:gd name="connsiteX5" fmla="*/ 1772108 w 2710296"/>
                <a:gd name="connsiteY5" fmla="*/ 0 h 2139705"/>
                <a:gd name="connsiteX6" fmla="*/ 982066 w 2710296"/>
                <a:gd name="connsiteY6" fmla="*/ 19 h 2139705"/>
                <a:gd name="connsiteX7" fmla="*/ 877820 w 2710296"/>
                <a:gd name="connsiteY7" fmla="*/ 104266 h 2139705"/>
                <a:gd name="connsiteX8" fmla="*/ 877820 w 2710296"/>
                <a:gd name="connsiteY8" fmla="*/ 274339 h 2139705"/>
                <a:gd name="connsiteX9" fmla="*/ 636413 w 2710296"/>
                <a:gd name="connsiteY9" fmla="*/ 274339 h 2139705"/>
                <a:gd name="connsiteX10" fmla="*/ 471811 w 2710296"/>
                <a:gd name="connsiteY10" fmla="*/ 438941 h 2139705"/>
                <a:gd name="connsiteX11" fmla="*/ 471811 w 2710296"/>
                <a:gd name="connsiteY11" fmla="*/ 587064 h 2139705"/>
                <a:gd name="connsiteX12" fmla="*/ 416952 w 2710296"/>
                <a:gd name="connsiteY12" fmla="*/ 587064 h 2139705"/>
                <a:gd name="connsiteX13" fmla="*/ 318197 w 2710296"/>
                <a:gd name="connsiteY13" fmla="*/ 685819 h 2139705"/>
                <a:gd name="connsiteX14" fmla="*/ 318216 w 2710296"/>
                <a:gd name="connsiteY14" fmla="*/ 905260 h 2139705"/>
                <a:gd name="connsiteX15" fmla="*/ 153614 w 2710296"/>
                <a:gd name="connsiteY15" fmla="*/ 905260 h 2139705"/>
                <a:gd name="connsiteX16" fmla="*/ 0 w 2710296"/>
                <a:gd name="connsiteY16" fmla="*/ 1058875 h 2139705"/>
                <a:gd name="connsiteX17" fmla="*/ 153614 w 2710296"/>
                <a:gd name="connsiteY17" fmla="*/ 1212489 h 2139705"/>
                <a:gd name="connsiteX18" fmla="*/ 318216 w 2710296"/>
                <a:gd name="connsiteY18" fmla="*/ 1212489 h 2139705"/>
                <a:gd name="connsiteX19" fmla="*/ 318216 w 2710296"/>
                <a:gd name="connsiteY19" fmla="*/ 1426459 h 2139705"/>
                <a:gd name="connsiteX20" fmla="*/ 416971 w 2710296"/>
                <a:gd name="connsiteY20" fmla="*/ 1525214 h 2139705"/>
                <a:gd name="connsiteX21" fmla="*/ 471830 w 2710296"/>
                <a:gd name="connsiteY21" fmla="*/ 1525214 h 2139705"/>
                <a:gd name="connsiteX22" fmla="*/ 471830 w 2710296"/>
                <a:gd name="connsiteY22" fmla="*/ 1673357 h 2139705"/>
                <a:gd name="connsiteX23" fmla="*/ 636432 w 2710296"/>
                <a:gd name="connsiteY23" fmla="*/ 1837958 h 2139705"/>
                <a:gd name="connsiteX24" fmla="*/ 877839 w 2710296"/>
                <a:gd name="connsiteY24" fmla="*/ 1837958 h 2139705"/>
                <a:gd name="connsiteX25" fmla="*/ 877839 w 2710296"/>
                <a:gd name="connsiteY25" fmla="*/ 1909277 h 2139705"/>
                <a:gd name="connsiteX26" fmla="*/ 768121 w 2710296"/>
                <a:gd name="connsiteY26" fmla="*/ 1909277 h 2139705"/>
                <a:gd name="connsiteX27" fmla="*/ 652906 w 2710296"/>
                <a:gd name="connsiteY27" fmla="*/ 2024491 h 2139705"/>
                <a:gd name="connsiteX28" fmla="*/ 768121 w 2710296"/>
                <a:gd name="connsiteY28" fmla="*/ 2139705 h 2139705"/>
                <a:gd name="connsiteX29" fmla="*/ 2112289 w 2710296"/>
                <a:gd name="connsiteY29" fmla="*/ 2139705 h 2139705"/>
                <a:gd name="connsiteX30" fmla="*/ 2227503 w 2710296"/>
                <a:gd name="connsiteY30" fmla="*/ 2024491 h 2139705"/>
                <a:gd name="connsiteX31" fmla="*/ 2112289 w 2710296"/>
                <a:gd name="connsiteY31" fmla="*/ 1909277 h 2139705"/>
                <a:gd name="connsiteX32" fmla="*/ 2002570 w 2710296"/>
                <a:gd name="connsiteY32" fmla="*/ 1909277 h 2139705"/>
                <a:gd name="connsiteX33" fmla="*/ 2002551 w 2710296"/>
                <a:gd name="connsiteY33" fmla="*/ 1837958 h 2139705"/>
                <a:gd name="connsiteX34" fmla="*/ 2101306 w 2710296"/>
                <a:gd name="connsiteY34" fmla="*/ 1837958 h 2139705"/>
                <a:gd name="connsiteX35" fmla="*/ 2205553 w 2710296"/>
                <a:gd name="connsiteY35" fmla="*/ 1920259 h 2139705"/>
                <a:gd name="connsiteX36" fmla="*/ 2452431 w 2710296"/>
                <a:gd name="connsiteY36" fmla="*/ 1920259 h 2139705"/>
                <a:gd name="connsiteX37" fmla="*/ 2710297 w 2710296"/>
                <a:gd name="connsiteY37" fmla="*/ 1662393 h 2139705"/>
                <a:gd name="connsiteX38" fmla="*/ 2710297 w 2710296"/>
                <a:gd name="connsiteY38" fmla="*/ 449899 h 2139705"/>
                <a:gd name="connsiteX39" fmla="*/ 2457923 w 2710296"/>
                <a:gd name="connsiteY39" fmla="*/ 192033 h 2139705"/>
                <a:gd name="connsiteX40" fmla="*/ 960135 w 2710296"/>
                <a:gd name="connsiteY40" fmla="*/ 104246 h 2139705"/>
                <a:gd name="connsiteX41" fmla="*/ 982083 w 2710296"/>
                <a:gd name="connsiteY41" fmla="*/ 82298 h 2139705"/>
                <a:gd name="connsiteX42" fmla="*/ 1777611 w 2710296"/>
                <a:gd name="connsiteY42" fmla="*/ 82298 h 2139705"/>
                <a:gd name="connsiteX43" fmla="*/ 1799559 w 2710296"/>
                <a:gd name="connsiteY43" fmla="*/ 104246 h 2139705"/>
                <a:gd name="connsiteX44" fmla="*/ 1799559 w 2710296"/>
                <a:gd name="connsiteY44" fmla="*/ 274320 h 2139705"/>
                <a:gd name="connsiteX45" fmla="*/ 960140 w 2710296"/>
                <a:gd name="connsiteY45" fmla="*/ 274339 h 2139705"/>
                <a:gd name="connsiteX46" fmla="*/ 153634 w 2710296"/>
                <a:gd name="connsiteY46" fmla="*/ 1130203 h 2139705"/>
                <a:gd name="connsiteX47" fmla="*/ 82316 w 2710296"/>
                <a:gd name="connsiteY47" fmla="*/ 1058885 h 2139705"/>
                <a:gd name="connsiteX48" fmla="*/ 153634 w 2710296"/>
                <a:gd name="connsiteY48" fmla="*/ 987567 h 2139705"/>
                <a:gd name="connsiteX49" fmla="*/ 318236 w 2710296"/>
                <a:gd name="connsiteY49" fmla="*/ 987567 h 2139705"/>
                <a:gd name="connsiteX50" fmla="*/ 318236 w 2710296"/>
                <a:gd name="connsiteY50" fmla="*/ 1130218 h 2139705"/>
                <a:gd name="connsiteX51" fmla="*/ 416991 w 2710296"/>
                <a:gd name="connsiteY51" fmla="*/ 1442928 h 2139705"/>
                <a:gd name="connsiteX52" fmla="*/ 400535 w 2710296"/>
                <a:gd name="connsiteY52" fmla="*/ 1426472 h 2139705"/>
                <a:gd name="connsiteX53" fmla="*/ 400535 w 2710296"/>
                <a:gd name="connsiteY53" fmla="*/ 691294 h 2139705"/>
                <a:gd name="connsiteX54" fmla="*/ 416991 w 2710296"/>
                <a:gd name="connsiteY54" fmla="*/ 674838 h 2139705"/>
                <a:gd name="connsiteX55" fmla="*/ 471850 w 2710296"/>
                <a:gd name="connsiteY55" fmla="*/ 674838 h 2139705"/>
                <a:gd name="connsiteX56" fmla="*/ 471850 w 2710296"/>
                <a:gd name="connsiteY56" fmla="*/ 1442934 h 2139705"/>
                <a:gd name="connsiteX57" fmla="*/ 554151 w 2710296"/>
                <a:gd name="connsiteY57" fmla="*/ 1673352 h 2139705"/>
                <a:gd name="connsiteX58" fmla="*/ 554151 w 2710296"/>
                <a:gd name="connsiteY58" fmla="*/ 444398 h 2139705"/>
                <a:gd name="connsiteX59" fmla="*/ 636452 w 2710296"/>
                <a:gd name="connsiteY59" fmla="*/ 362098 h 2139705"/>
                <a:gd name="connsiteX60" fmla="*/ 2106807 w 2710296"/>
                <a:gd name="connsiteY60" fmla="*/ 362098 h 2139705"/>
                <a:gd name="connsiteX61" fmla="*/ 2106807 w 2710296"/>
                <a:gd name="connsiteY61" fmla="*/ 1761130 h 2139705"/>
                <a:gd name="connsiteX62" fmla="*/ 636452 w 2710296"/>
                <a:gd name="connsiteY62" fmla="*/ 1761130 h 2139705"/>
                <a:gd name="connsiteX63" fmla="*/ 554151 w 2710296"/>
                <a:gd name="connsiteY63" fmla="*/ 1673337 h 2139705"/>
                <a:gd name="connsiteX64" fmla="*/ 2150693 w 2710296"/>
                <a:gd name="connsiteY64" fmla="*/ 2024482 h 2139705"/>
                <a:gd name="connsiteX65" fmla="*/ 2117781 w 2710296"/>
                <a:gd name="connsiteY65" fmla="*/ 2057394 h 2139705"/>
                <a:gd name="connsiteX66" fmla="*/ 773613 w 2710296"/>
                <a:gd name="connsiteY66" fmla="*/ 2057413 h 2139705"/>
                <a:gd name="connsiteX67" fmla="*/ 740700 w 2710296"/>
                <a:gd name="connsiteY67" fmla="*/ 2024501 h 2139705"/>
                <a:gd name="connsiteX68" fmla="*/ 773613 w 2710296"/>
                <a:gd name="connsiteY68" fmla="*/ 1991588 h 2139705"/>
                <a:gd name="connsiteX69" fmla="*/ 2117781 w 2710296"/>
                <a:gd name="connsiteY69" fmla="*/ 1991588 h 2139705"/>
                <a:gd name="connsiteX70" fmla="*/ 2150693 w 2710296"/>
                <a:gd name="connsiteY70" fmla="*/ 2024481 h 2139705"/>
                <a:gd name="connsiteX71" fmla="*/ 1925761 w 2710296"/>
                <a:gd name="connsiteY71" fmla="*/ 1909267 h 2139705"/>
                <a:gd name="connsiteX72" fmla="*/ 960154 w 2710296"/>
                <a:gd name="connsiteY72" fmla="*/ 1909267 h 2139705"/>
                <a:gd name="connsiteX73" fmla="*/ 960154 w 2710296"/>
                <a:gd name="connsiteY73" fmla="*/ 1837949 h 2139705"/>
                <a:gd name="connsiteX74" fmla="*/ 1925761 w 2710296"/>
                <a:gd name="connsiteY74" fmla="*/ 1837949 h 2139705"/>
                <a:gd name="connsiteX75" fmla="*/ 2628020 w 2710296"/>
                <a:gd name="connsiteY75" fmla="*/ 1667861 h 2139705"/>
                <a:gd name="connsiteX76" fmla="*/ 2452455 w 2710296"/>
                <a:gd name="connsiteY76" fmla="*/ 1843425 h 2139705"/>
                <a:gd name="connsiteX77" fmla="*/ 2205577 w 2710296"/>
                <a:gd name="connsiteY77" fmla="*/ 1843425 h 2139705"/>
                <a:gd name="connsiteX78" fmla="*/ 2183629 w 2710296"/>
                <a:gd name="connsiteY78" fmla="*/ 1821477 h 2139705"/>
                <a:gd name="connsiteX79" fmla="*/ 2183629 w 2710296"/>
                <a:gd name="connsiteY79" fmla="*/ 301745 h 2139705"/>
                <a:gd name="connsiteX80" fmla="*/ 2205577 w 2710296"/>
                <a:gd name="connsiteY80" fmla="*/ 279797 h 2139705"/>
                <a:gd name="connsiteX81" fmla="*/ 2452455 w 2710296"/>
                <a:gd name="connsiteY81" fmla="*/ 279797 h 2139705"/>
                <a:gd name="connsiteX82" fmla="*/ 2628020 w 2710296"/>
                <a:gd name="connsiteY82" fmla="*/ 455361 h 2139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710296" h="2139705">
                  <a:moveTo>
                    <a:pt x="2457922" y="192039"/>
                  </a:moveTo>
                  <a:lnTo>
                    <a:pt x="2211044" y="192039"/>
                  </a:lnTo>
                  <a:cubicBezTo>
                    <a:pt x="2161676" y="192039"/>
                    <a:pt x="2117780" y="230443"/>
                    <a:pt x="2106797" y="274340"/>
                  </a:cubicBezTo>
                  <a:lnTo>
                    <a:pt x="1876373" y="274340"/>
                  </a:lnTo>
                  <a:lnTo>
                    <a:pt x="1876354" y="104246"/>
                  </a:lnTo>
                  <a:cubicBezTo>
                    <a:pt x="1876354" y="43896"/>
                    <a:pt x="1826986" y="0"/>
                    <a:pt x="1772108" y="0"/>
                  </a:cubicBezTo>
                  <a:lnTo>
                    <a:pt x="982066" y="19"/>
                  </a:lnTo>
                  <a:cubicBezTo>
                    <a:pt x="921716" y="19"/>
                    <a:pt x="877820" y="49387"/>
                    <a:pt x="877820" y="104266"/>
                  </a:cubicBezTo>
                  <a:lnTo>
                    <a:pt x="877820" y="274339"/>
                  </a:lnTo>
                  <a:lnTo>
                    <a:pt x="636413" y="274339"/>
                  </a:lnTo>
                  <a:cubicBezTo>
                    <a:pt x="543149" y="274339"/>
                    <a:pt x="471811" y="351149"/>
                    <a:pt x="471811" y="438941"/>
                  </a:cubicBezTo>
                  <a:lnTo>
                    <a:pt x="471811" y="587064"/>
                  </a:lnTo>
                  <a:lnTo>
                    <a:pt x="416952" y="587064"/>
                  </a:lnTo>
                  <a:cubicBezTo>
                    <a:pt x="362093" y="587064"/>
                    <a:pt x="318197" y="630960"/>
                    <a:pt x="318197" y="685819"/>
                  </a:cubicBezTo>
                  <a:lnTo>
                    <a:pt x="318216" y="905260"/>
                  </a:lnTo>
                  <a:lnTo>
                    <a:pt x="153614" y="905260"/>
                  </a:lnTo>
                  <a:cubicBezTo>
                    <a:pt x="71313" y="905260"/>
                    <a:pt x="0" y="976579"/>
                    <a:pt x="0" y="1058875"/>
                  </a:cubicBezTo>
                  <a:cubicBezTo>
                    <a:pt x="0" y="1141176"/>
                    <a:pt x="71318" y="1212489"/>
                    <a:pt x="153614" y="1212489"/>
                  </a:cubicBezTo>
                  <a:lnTo>
                    <a:pt x="318216" y="1212489"/>
                  </a:lnTo>
                  <a:lnTo>
                    <a:pt x="318216" y="1426459"/>
                  </a:lnTo>
                  <a:cubicBezTo>
                    <a:pt x="318216" y="1481318"/>
                    <a:pt x="362112" y="1525214"/>
                    <a:pt x="416971" y="1525214"/>
                  </a:cubicBezTo>
                  <a:lnTo>
                    <a:pt x="471830" y="1525214"/>
                  </a:lnTo>
                  <a:lnTo>
                    <a:pt x="471830" y="1673357"/>
                  </a:lnTo>
                  <a:cubicBezTo>
                    <a:pt x="471830" y="1766620"/>
                    <a:pt x="548640" y="1837958"/>
                    <a:pt x="636432" y="1837958"/>
                  </a:cubicBezTo>
                  <a:lnTo>
                    <a:pt x="877839" y="1837958"/>
                  </a:lnTo>
                  <a:lnTo>
                    <a:pt x="877839" y="1909277"/>
                  </a:lnTo>
                  <a:lnTo>
                    <a:pt x="768121" y="1909277"/>
                  </a:lnTo>
                  <a:cubicBezTo>
                    <a:pt x="707770" y="1909277"/>
                    <a:pt x="652906" y="1958644"/>
                    <a:pt x="652906" y="2024491"/>
                  </a:cubicBezTo>
                  <a:cubicBezTo>
                    <a:pt x="652906" y="2084841"/>
                    <a:pt x="702274" y="2139705"/>
                    <a:pt x="768121" y="2139705"/>
                  </a:cubicBezTo>
                  <a:lnTo>
                    <a:pt x="2112289" y="2139705"/>
                  </a:lnTo>
                  <a:cubicBezTo>
                    <a:pt x="2172639" y="2139705"/>
                    <a:pt x="2227503" y="2090338"/>
                    <a:pt x="2227503" y="2024491"/>
                  </a:cubicBezTo>
                  <a:cubicBezTo>
                    <a:pt x="2227503" y="1964141"/>
                    <a:pt x="2178135" y="1909277"/>
                    <a:pt x="2112289" y="1909277"/>
                  </a:cubicBezTo>
                  <a:lnTo>
                    <a:pt x="2002570" y="1909277"/>
                  </a:lnTo>
                  <a:lnTo>
                    <a:pt x="2002551" y="1837958"/>
                  </a:lnTo>
                  <a:lnTo>
                    <a:pt x="2101306" y="1837958"/>
                  </a:lnTo>
                  <a:cubicBezTo>
                    <a:pt x="2112271" y="1887326"/>
                    <a:pt x="2150674" y="1920259"/>
                    <a:pt x="2205553" y="1920259"/>
                  </a:cubicBezTo>
                  <a:lnTo>
                    <a:pt x="2452431" y="1920259"/>
                  </a:lnTo>
                  <a:cubicBezTo>
                    <a:pt x="2595083" y="1920259"/>
                    <a:pt x="2710297" y="1805045"/>
                    <a:pt x="2710297" y="1662393"/>
                  </a:cubicBezTo>
                  <a:lnTo>
                    <a:pt x="2710297" y="449899"/>
                  </a:lnTo>
                  <a:cubicBezTo>
                    <a:pt x="2710297" y="307248"/>
                    <a:pt x="2595083" y="192033"/>
                    <a:pt x="2457923" y="192033"/>
                  </a:cubicBezTo>
                  <a:close/>
                  <a:moveTo>
                    <a:pt x="960135" y="104246"/>
                  </a:moveTo>
                  <a:cubicBezTo>
                    <a:pt x="960135" y="93282"/>
                    <a:pt x="971118" y="82298"/>
                    <a:pt x="982083" y="82298"/>
                  </a:cubicBezTo>
                  <a:lnTo>
                    <a:pt x="1777611" y="82298"/>
                  </a:lnTo>
                  <a:cubicBezTo>
                    <a:pt x="1788575" y="82298"/>
                    <a:pt x="1799559" y="93263"/>
                    <a:pt x="1799559" y="104246"/>
                  </a:cubicBezTo>
                  <a:lnTo>
                    <a:pt x="1799559" y="274320"/>
                  </a:lnTo>
                  <a:lnTo>
                    <a:pt x="960140" y="274339"/>
                  </a:lnTo>
                  <a:close/>
                  <a:moveTo>
                    <a:pt x="153634" y="1130203"/>
                  </a:moveTo>
                  <a:cubicBezTo>
                    <a:pt x="115230" y="1130203"/>
                    <a:pt x="82316" y="1097291"/>
                    <a:pt x="82316" y="1058885"/>
                  </a:cubicBezTo>
                  <a:cubicBezTo>
                    <a:pt x="82316" y="1020481"/>
                    <a:pt x="115228" y="987567"/>
                    <a:pt x="153634" y="987567"/>
                  </a:cubicBezTo>
                  <a:lnTo>
                    <a:pt x="318236" y="987567"/>
                  </a:lnTo>
                  <a:lnTo>
                    <a:pt x="318236" y="1130218"/>
                  </a:lnTo>
                  <a:close/>
                  <a:moveTo>
                    <a:pt x="416991" y="1442928"/>
                  </a:moveTo>
                  <a:cubicBezTo>
                    <a:pt x="406026" y="1442928"/>
                    <a:pt x="400535" y="1437436"/>
                    <a:pt x="400535" y="1426472"/>
                  </a:cubicBezTo>
                  <a:lnTo>
                    <a:pt x="400535" y="691294"/>
                  </a:lnTo>
                  <a:cubicBezTo>
                    <a:pt x="400535" y="685802"/>
                    <a:pt x="406026" y="674838"/>
                    <a:pt x="416991" y="674838"/>
                  </a:cubicBezTo>
                  <a:lnTo>
                    <a:pt x="471850" y="674838"/>
                  </a:lnTo>
                  <a:lnTo>
                    <a:pt x="471850" y="1442934"/>
                  </a:lnTo>
                  <a:close/>
                  <a:moveTo>
                    <a:pt x="554151" y="1673352"/>
                  </a:moveTo>
                  <a:lnTo>
                    <a:pt x="554151" y="444398"/>
                  </a:lnTo>
                  <a:cubicBezTo>
                    <a:pt x="554151" y="400503"/>
                    <a:pt x="592555" y="362098"/>
                    <a:pt x="636452" y="362098"/>
                  </a:cubicBezTo>
                  <a:lnTo>
                    <a:pt x="2106807" y="362098"/>
                  </a:lnTo>
                  <a:lnTo>
                    <a:pt x="2106807" y="1761130"/>
                  </a:lnTo>
                  <a:lnTo>
                    <a:pt x="636452" y="1761130"/>
                  </a:lnTo>
                  <a:cubicBezTo>
                    <a:pt x="587064" y="1755638"/>
                    <a:pt x="554151" y="1722726"/>
                    <a:pt x="554151" y="1673337"/>
                  </a:cubicBezTo>
                  <a:close/>
                  <a:moveTo>
                    <a:pt x="2150693" y="2024482"/>
                  </a:moveTo>
                  <a:cubicBezTo>
                    <a:pt x="2150693" y="2040938"/>
                    <a:pt x="2134237" y="2057394"/>
                    <a:pt x="2117781" y="2057394"/>
                  </a:cubicBezTo>
                  <a:lnTo>
                    <a:pt x="773613" y="2057413"/>
                  </a:lnTo>
                  <a:cubicBezTo>
                    <a:pt x="757157" y="2057413"/>
                    <a:pt x="740700" y="2040957"/>
                    <a:pt x="740700" y="2024501"/>
                  </a:cubicBezTo>
                  <a:cubicBezTo>
                    <a:pt x="740700" y="2008045"/>
                    <a:pt x="757157" y="1991588"/>
                    <a:pt x="773613" y="1991588"/>
                  </a:cubicBezTo>
                  <a:lnTo>
                    <a:pt x="2117781" y="1991588"/>
                  </a:lnTo>
                  <a:cubicBezTo>
                    <a:pt x="2134237" y="1991569"/>
                    <a:pt x="2150693" y="2008025"/>
                    <a:pt x="2150693" y="2024481"/>
                  </a:cubicBezTo>
                  <a:close/>
                  <a:moveTo>
                    <a:pt x="1925761" y="1909267"/>
                  </a:moveTo>
                  <a:lnTo>
                    <a:pt x="960154" y="1909267"/>
                  </a:lnTo>
                  <a:lnTo>
                    <a:pt x="960154" y="1837949"/>
                  </a:lnTo>
                  <a:lnTo>
                    <a:pt x="1925761" y="1837949"/>
                  </a:lnTo>
                  <a:close/>
                  <a:moveTo>
                    <a:pt x="2628020" y="1667861"/>
                  </a:moveTo>
                  <a:cubicBezTo>
                    <a:pt x="2628020" y="1766616"/>
                    <a:pt x="2551210" y="1843425"/>
                    <a:pt x="2452455" y="1843425"/>
                  </a:cubicBezTo>
                  <a:lnTo>
                    <a:pt x="2205577" y="1843425"/>
                  </a:lnTo>
                  <a:cubicBezTo>
                    <a:pt x="2194612" y="1843425"/>
                    <a:pt x="2183629" y="1832461"/>
                    <a:pt x="2183629" y="1821477"/>
                  </a:cubicBezTo>
                  <a:lnTo>
                    <a:pt x="2183629" y="301745"/>
                  </a:lnTo>
                  <a:cubicBezTo>
                    <a:pt x="2183629" y="290780"/>
                    <a:pt x="2194593" y="279797"/>
                    <a:pt x="2205577" y="279797"/>
                  </a:cubicBezTo>
                  <a:lnTo>
                    <a:pt x="2452455" y="279797"/>
                  </a:lnTo>
                  <a:cubicBezTo>
                    <a:pt x="2551210" y="279797"/>
                    <a:pt x="2628020" y="356606"/>
                    <a:pt x="2628020" y="45536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ED1B856-6B1D-495D-88C7-E645E0DB4DEC}"/>
                </a:ext>
              </a:extLst>
            </p:cNvPr>
            <p:cNvSpPr/>
            <p:nvPr/>
          </p:nvSpPr>
          <p:spPr>
            <a:xfrm>
              <a:off x="2630315" y="4201282"/>
              <a:ext cx="1102775" cy="82299"/>
            </a:xfrm>
            <a:custGeom>
              <a:avLst/>
              <a:gdLst>
                <a:gd name="connsiteX0" fmla="*/ 43896 w 1102775"/>
                <a:gd name="connsiteY0" fmla="*/ 82299 h 82299"/>
                <a:gd name="connsiteX1" fmla="*/ 1058880 w 1102775"/>
                <a:gd name="connsiteY1" fmla="*/ 82299 h 82299"/>
                <a:gd name="connsiteX2" fmla="*/ 1102775 w 1102775"/>
                <a:gd name="connsiteY2" fmla="*/ 43896 h 82299"/>
                <a:gd name="connsiteX3" fmla="*/ 1058880 w 1102775"/>
                <a:gd name="connsiteY3" fmla="*/ 0 h 82299"/>
                <a:gd name="connsiteX4" fmla="*/ 43896 w 1102775"/>
                <a:gd name="connsiteY4" fmla="*/ 0 h 82299"/>
                <a:gd name="connsiteX5" fmla="*/ 0 w 1102775"/>
                <a:gd name="connsiteY5" fmla="*/ 43896 h 82299"/>
                <a:gd name="connsiteX6" fmla="*/ 43896 w 1102775"/>
                <a:gd name="connsiteY6" fmla="*/ 82299 h 8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2299">
                  <a:moveTo>
                    <a:pt x="43896" y="82299"/>
                  </a:moveTo>
                  <a:lnTo>
                    <a:pt x="1058880" y="82299"/>
                  </a:lnTo>
                  <a:cubicBezTo>
                    <a:pt x="1080828" y="82299"/>
                    <a:pt x="1102775" y="65843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0"/>
                  </a:lnTo>
                  <a:cubicBezTo>
                    <a:pt x="21948" y="0"/>
                    <a:pt x="0" y="16456"/>
                    <a:pt x="0" y="43896"/>
                  </a:cubicBezTo>
                  <a:cubicBezTo>
                    <a:pt x="5492" y="60352"/>
                    <a:pt x="21948" y="82299"/>
                    <a:pt x="43896" y="82299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6BB8476E-B834-40B9-85F5-6453A6E0DA52}"/>
                </a:ext>
              </a:extLst>
            </p:cNvPr>
            <p:cNvSpPr/>
            <p:nvPr/>
          </p:nvSpPr>
          <p:spPr>
            <a:xfrm>
              <a:off x="2630315" y="4398787"/>
              <a:ext cx="1102775" cy="87791"/>
            </a:xfrm>
            <a:custGeom>
              <a:avLst/>
              <a:gdLst>
                <a:gd name="connsiteX0" fmla="*/ 43896 w 1102775"/>
                <a:gd name="connsiteY0" fmla="*/ 87791 h 87791"/>
                <a:gd name="connsiteX1" fmla="*/ 1058880 w 1102775"/>
                <a:gd name="connsiteY1" fmla="*/ 87791 h 87791"/>
                <a:gd name="connsiteX2" fmla="*/ 1102775 w 1102775"/>
                <a:gd name="connsiteY2" fmla="*/ 43896 h 87791"/>
                <a:gd name="connsiteX3" fmla="*/ 1058880 w 1102775"/>
                <a:gd name="connsiteY3" fmla="*/ 0 h 87791"/>
                <a:gd name="connsiteX4" fmla="*/ 43896 w 1102775"/>
                <a:gd name="connsiteY4" fmla="*/ 19 h 87791"/>
                <a:gd name="connsiteX5" fmla="*/ 0 w 1102775"/>
                <a:gd name="connsiteY5" fmla="*/ 43915 h 87791"/>
                <a:gd name="connsiteX6" fmla="*/ 43896 w 1102775"/>
                <a:gd name="connsiteY6" fmla="*/ 87791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43896" y="87791"/>
                  </a:moveTo>
                  <a:lnTo>
                    <a:pt x="1058880" y="87791"/>
                  </a:lnTo>
                  <a:cubicBezTo>
                    <a:pt x="1080828" y="87791"/>
                    <a:pt x="1102775" y="71335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19"/>
                  </a:lnTo>
                  <a:cubicBezTo>
                    <a:pt x="21948" y="19"/>
                    <a:pt x="0" y="16475"/>
                    <a:pt x="0" y="43915"/>
                  </a:cubicBezTo>
                  <a:cubicBezTo>
                    <a:pt x="5492" y="71335"/>
                    <a:pt x="21948" y="87791"/>
                    <a:pt x="43896" y="8779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ACAC0D15-C478-478C-BF04-963EF8F72A8C}"/>
                </a:ext>
              </a:extLst>
            </p:cNvPr>
            <p:cNvSpPr/>
            <p:nvPr/>
          </p:nvSpPr>
          <p:spPr>
            <a:xfrm>
              <a:off x="2630315" y="4607270"/>
              <a:ext cx="1102775" cy="87791"/>
            </a:xfrm>
            <a:custGeom>
              <a:avLst/>
              <a:gdLst>
                <a:gd name="connsiteX0" fmla="*/ 43896 w 1102775"/>
                <a:gd name="connsiteY0" fmla="*/ 87791 h 87791"/>
                <a:gd name="connsiteX1" fmla="*/ 1058880 w 1102775"/>
                <a:gd name="connsiteY1" fmla="*/ 87791 h 87791"/>
                <a:gd name="connsiteX2" fmla="*/ 1102775 w 1102775"/>
                <a:gd name="connsiteY2" fmla="*/ 43896 h 87791"/>
                <a:gd name="connsiteX3" fmla="*/ 1058880 w 1102775"/>
                <a:gd name="connsiteY3" fmla="*/ 0 h 87791"/>
                <a:gd name="connsiteX4" fmla="*/ 43896 w 1102775"/>
                <a:gd name="connsiteY4" fmla="*/ 0 h 87791"/>
                <a:gd name="connsiteX5" fmla="*/ 0 w 1102775"/>
                <a:gd name="connsiteY5" fmla="*/ 43896 h 87791"/>
                <a:gd name="connsiteX6" fmla="*/ 43896 w 1102775"/>
                <a:gd name="connsiteY6" fmla="*/ 87791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43896" y="87791"/>
                  </a:moveTo>
                  <a:lnTo>
                    <a:pt x="1058880" y="87791"/>
                  </a:lnTo>
                  <a:cubicBezTo>
                    <a:pt x="1080828" y="87791"/>
                    <a:pt x="1102775" y="71335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0"/>
                  </a:lnTo>
                  <a:cubicBezTo>
                    <a:pt x="21948" y="0"/>
                    <a:pt x="0" y="16456"/>
                    <a:pt x="0" y="43896"/>
                  </a:cubicBezTo>
                  <a:cubicBezTo>
                    <a:pt x="5492" y="65844"/>
                    <a:pt x="21948" y="87791"/>
                    <a:pt x="43896" y="8779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ABCD1215-C721-4318-8D0B-23CF246D484D}"/>
                </a:ext>
              </a:extLst>
            </p:cNvPr>
            <p:cNvSpPr/>
            <p:nvPr/>
          </p:nvSpPr>
          <p:spPr>
            <a:xfrm>
              <a:off x="2630315" y="4810267"/>
              <a:ext cx="1102775" cy="87791"/>
            </a:xfrm>
            <a:custGeom>
              <a:avLst/>
              <a:gdLst>
                <a:gd name="connsiteX0" fmla="*/ 43896 w 1102775"/>
                <a:gd name="connsiteY0" fmla="*/ 87791 h 87791"/>
                <a:gd name="connsiteX1" fmla="*/ 1058880 w 1102775"/>
                <a:gd name="connsiteY1" fmla="*/ 87791 h 87791"/>
                <a:gd name="connsiteX2" fmla="*/ 1102775 w 1102775"/>
                <a:gd name="connsiteY2" fmla="*/ 43896 h 87791"/>
                <a:gd name="connsiteX3" fmla="*/ 1058880 w 1102775"/>
                <a:gd name="connsiteY3" fmla="*/ 0 h 87791"/>
                <a:gd name="connsiteX4" fmla="*/ 43896 w 1102775"/>
                <a:gd name="connsiteY4" fmla="*/ 19 h 87791"/>
                <a:gd name="connsiteX5" fmla="*/ 0 w 1102775"/>
                <a:gd name="connsiteY5" fmla="*/ 43915 h 87791"/>
                <a:gd name="connsiteX6" fmla="*/ 43896 w 1102775"/>
                <a:gd name="connsiteY6" fmla="*/ 87791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43896" y="87791"/>
                  </a:moveTo>
                  <a:lnTo>
                    <a:pt x="1058880" y="87791"/>
                  </a:lnTo>
                  <a:cubicBezTo>
                    <a:pt x="1080828" y="87791"/>
                    <a:pt x="1102775" y="71335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19"/>
                  </a:lnTo>
                  <a:cubicBezTo>
                    <a:pt x="21948" y="19"/>
                    <a:pt x="0" y="16475"/>
                    <a:pt x="0" y="43915"/>
                  </a:cubicBezTo>
                  <a:cubicBezTo>
                    <a:pt x="5492" y="71336"/>
                    <a:pt x="21948" y="87791"/>
                    <a:pt x="43896" y="8779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9" name="Forma libre: forma 18">
              <a:extLst>
                <a:ext uri="{FF2B5EF4-FFF2-40B4-BE49-F238E27FC236}">
                  <a16:creationId xmlns:a16="http://schemas.microsoft.com/office/drawing/2014/main" id="{7FBBC51C-C9F6-4DB6-A3DA-0C2B8711A4E7}"/>
                </a:ext>
              </a:extLst>
            </p:cNvPr>
            <p:cNvSpPr/>
            <p:nvPr/>
          </p:nvSpPr>
          <p:spPr>
            <a:xfrm>
              <a:off x="2630315" y="5018750"/>
              <a:ext cx="1102775" cy="87791"/>
            </a:xfrm>
            <a:custGeom>
              <a:avLst/>
              <a:gdLst>
                <a:gd name="connsiteX0" fmla="*/ 43896 w 1102775"/>
                <a:gd name="connsiteY0" fmla="*/ 87791 h 87791"/>
                <a:gd name="connsiteX1" fmla="*/ 1058880 w 1102775"/>
                <a:gd name="connsiteY1" fmla="*/ 87791 h 87791"/>
                <a:gd name="connsiteX2" fmla="*/ 1102775 w 1102775"/>
                <a:gd name="connsiteY2" fmla="*/ 43896 h 87791"/>
                <a:gd name="connsiteX3" fmla="*/ 1058880 w 1102775"/>
                <a:gd name="connsiteY3" fmla="*/ 0 h 87791"/>
                <a:gd name="connsiteX4" fmla="*/ 43896 w 1102775"/>
                <a:gd name="connsiteY4" fmla="*/ 0 h 87791"/>
                <a:gd name="connsiteX5" fmla="*/ 0 w 1102775"/>
                <a:gd name="connsiteY5" fmla="*/ 43896 h 87791"/>
                <a:gd name="connsiteX6" fmla="*/ 43896 w 1102775"/>
                <a:gd name="connsiteY6" fmla="*/ 87791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43896" y="87791"/>
                  </a:moveTo>
                  <a:lnTo>
                    <a:pt x="1058880" y="87791"/>
                  </a:lnTo>
                  <a:cubicBezTo>
                    <a:pt x="1080828" y="87791"/>
                    <a:pt x="1102775" y="71335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0"/>
                  </a:lnTo>
                  <a:cubicBezTo>
                    <a:pt x="21948" y="0"/>
                    <a:pt x="0" y="16456"/>
                    <a:pt x="0" y="43896"/>
                  </a:cubicBezTo>
                  <a:cubicBezTo>
                    <a:pt x="5492" y="71316"/>
                    <a:pt x="21948" y="87791"/>
                    <a:pt x="43896" y="8779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F9E412D3-3B96-49CC-8B21-43008AF105B4}"/>
                </a:ext>
              </a:extLst>
            </p:cNvPr>
            <p:cNvSpPr/>
            <p:nvPr/>
          </p:nvSpPr>
          <p:spPr>
            <a:xfrm>
              <a:off x="2630310" y="5227238"/>
              <a:ext cx="1102775" cy="87791"/>
            </a:xfrm>
            <a:custGeom>
              <a:avLst/>
              <a:gdLst>
                <a:gd name="connsiteX0" fmla="*/ 1102775 w 1102775"/>
                <a:gd name="connsiteY0" fmla="*/ 43896 h 87791"/>
                <a:gd name="connsiteX1" fmla="*/ 1058880 w 1102775"/>
                <a:gd name="connsiteY1" fmla="*/ 0 h 87791"/>
                <a:gd name="connsiteX2" fmla="*/ 43896 w 1102775"/>
                <a:gd name="connsiteY2" fmla="*/ 0 h 87791"/>
                <a:gd name="connsiteX3" fmla="*/ 0 w 1102775"/>
                <a:gd name="connsiteY3" fmla="*/ 43896 h 87791"/>
                <a:gd name="connsiteX4" fmla="*/ 43896 w 1102775"/>
                <a:gd name="connsiteY4" fmla="*/ 87791 h 87791"/>
                <a:gd name="connsiteX5" fmla="*/ 1058880 w 1102775"/>
                <a:gd name="connsiteY5" fmla="*/ 87791 h 87791"/>
                <a:gd name="connsiteX6" fmla="*/ 1102775 w 1102775"/>
                <a:gd name="connsiteY6" fmla="*/ 43896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1102775" y="43896"/>
                  </a:moveTo>
                  <a:cubicBezTo>
                    <a:pt x="1102775" y="21948"/>
                    <a:pt x="1086319" y="0"/>
                    <a:pt x="1058880" y="0"/>
                  </a:cubicBezTo>
                  <a:lnTo>
                    <a:pt x="43896" y="0"/>
                  </a:lnTo>
                  <a:cubicBezTo>
                    <a:pt x="21948" y="0"/>
                    <a:pt x="0" y="16456"/>
                    <a:pt x="0" y="43896"/>
                  </a:cubicBezTo>
                  <a:cubicBezTo>
                    <a:pt x="0" y="65844"/>
                    <a:pt x="16456" y="87791"/>
                    <a:pt x="43896" y="87791"/>
                  </a:cubicBezTo>
                  <a:lnTo>
                    <a:pt x="1058880" y="87791"/>
                  </a:lnTo>
                  <a:cubicBezTo>
                    <a:pt x="1086319" y="87791"/>
                    <a:pt x="1102775" y="65843"/>
                    <a:pt x="1102775" y="43896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8F2B7786-26CC-4894-AD20-A425A7DB0752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1447060" y="5135955"/>
            <a:ext cx="4174553" cy="7531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0500F32-834C-431B-A666-B0E04C9A12B0}"/>
              </a:ext>
            </a:extLst>
          </p:cNvPr>
          <p:cNvSpPr txBox="1"/>
          <p:nvPr/>
        </p:nvSpPr>
        <p:spPr>
          <a:xfrm rot="20975284">
            <a:off x="2764494" y="5053934"/>
            <a:ext cx="2647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chemeClr val="tx1"/>
                </a:solidFill>
                <a:latin typeface="Arial Nova Light" panose="020B0304020202020204" pitchFamily="34" charset="0"/>
                <a:ea typeface="+mn-ea"/>
                <a:cs typeface="+mn-cs"/>
              </a:rPr>
              <a:t>Requisitos</a:t>
            </a:r>
            <a:r>
              <a:rPr lang="en-US" sz="1800" dirty="0">
                <a:solidFill>
                  <a:schemeClr val="tx1"/>
                </a:solidFill>
                <a:latin typeface="Arial Nova Light" panose="020B0304020202020204" pitchFamily="34" charset="0"/>
                <a:ea typeface="+mn-ea"/>
                <a:cs typeface="+mn-cs"/>
              </a:rPr>
              <a:t> del </a:t>
            </a:r>
            <a:r>
              <a:rPr lang="en-US" sz="1800" dirty="0" err="1">
                <a:solidFill>
                  <a:schemeClr val="tx1"/>
                </a:solidFill>
                <a:latin typeface="Arial Nova Light" panose="020B0304020202020204" pitchFamily="34" charset="0"/>
                <a:ea typeface="+mn-ea"/>
                <a:cs typeface="+mn-cs"/>
              </a:rPr>
              <a:t>cliente</a:t>
            </a:r>
            <a:endParaRPr lang="es-ES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AB57A5C1-9C41-4191-A33D-7C70CA577EDB}"/>
              </a:ext>
            </a:extLst>
          </p:cNvPr>
          <p:cNvSpPr txBox="1"/>
          <p:nvPr/>
        </p:nvSpPr>
        <p:spPr>
          <a:xfrm>
            <a:off x="5876692" y="6146174"/>
            <a:ext cx="2509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solidFill>
                  <a:schemeClr val="tx1"/>
                </a:solidFill>
                <a:latin typeface="Arial Nova Light" panose="020B0304020202020204" pitchFamily="34" charset="0"/>
                <a:ea typeface="+mn-ea"/>
                <a:cs typeface="+mn-cs"/>
              </a:rPr>
              <a:t>Requisitos</a:t>
            </a:r>
            <a:r>
              <a:rPr lang="en-US" sz="1800" dirty="0">
                <a:solidFill>
                  <a:schemeClr val="tx1"/>
                </a:solidFill>
                <a:latin typeface="Arial Nova Light" panose="020B0304020202020204" pitchFamily="34" charset="0"/>
                <a:ea typeface="+mn-ea"/>
                <a:cs typeface="+mn-cs"/>
              </a:rPr>
              <a:t> del motor</a:t>
            </a:r>
            <a:endParaRPr lang="es-ES" dirty="0"/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C90D1096-B43F-4071-8C96-D4295B8FA3F8}"/>
              </a:ext>
            </a:extLst>
          </p:cNvPr>
          <p:cNvCxnSpPr>
            <a:cxnSpLocks/>
          </p:cNvCxnSpPr>
          <p:nvPr/>
        </p:nvCxnSpPr>
        <p:spPr>
          <a:xfrm>
            <a:off x="6771272" y="5415432"/>
            <a:ext cx="204389" cy="730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91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B37AA-4C5D-4655-9379-D40E87954846}" type="datetime3">
              <a:rPr lang="es-ES_tradnl" smtClean="0"/>
              <a:t>08.10.23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Ejercicio - requisitos de motor eléctrico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 - tareas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6"/>
            <a:ext cx="8299939" cy="5191745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s-ES" sz="1800" dirty="0">
                <a:solidFill>
                  <a:schemeClr val="tx1"/>
                </a:solidFill>
                <a:latin typeface="Arial Nova Light" panose="020B0304020202020204" pitchFamily="34" charset="0"/>
                <a:ea typeface="+mn-ea"/>
                <a:cs typeface="+mn-cs"/>
              </a:rPr>
              <a:t>El ejercicio consistirá en las siguientes tareas: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ES" sz="1800" dirty="0">
                <a:solidFill>
                  <a:schemeClr val="tx1"/>
                </a:solidFill>
                <a:latin typeface="Arial Nova Light" panose="020B0304020202020204" pitchFamily="34" charset="0"/>
                <a:ea typeface="+mn-ea"/>
                <a:cs typeface="+mn-cs"/>
              </a:rPr>
              <a:t>Lea atentamente los requisitos del cliente que figuran en las siguientes diapositivas. Recuerde que estos requisitos pueden darse de manera informal y no estructurada. El objetivo es convertir lo que pide el cliente en requisitos formales para el motor.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ES" sz="1800" dirty="0">
                <a:solidFill>
                  <a:schemeClr val="tx1"/>
                </a:solidFill>
                <a:latin typeface="Arial Nova Light" panose="020B0304020202020204" pitchFamily="34" charset="0"/>
                <a:ea typeface="+mn-ea"/>
                <a:cs typeface="+mn-cs"/>
              </a:rPr>
              <a:t>Empiece a escribir dos requisitos para el motor.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ES" sz="1800" dirty="0">
                <a:solidFill>
                  <a:schemeClr val="tx1"/>
                </a:solidFill>
                <a:latin typeface="Arial Nova Light" panose="020B0304020202020204" pitchFamily="34" charset="0"/>
                <a:ea typeface="+mn-ea"/>
                <a:cs typeface="+mn-cs"/>
              </a:rPr>
              <a:t>Cree un conjunto de requisitos y requisitos en el Editor de requisitos de MATLAB.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ES" sz="1800" dirty="0">
                <a:solidFill>
                  <a:schemeClr val="tx1"/>
                </a:solidFill>
                <a:latin typeface="Arial Nova Light" panose="020B0304020202020204" pitchFamily="34" charset="0"/>
                <a:ea typeface="+mn-ea"/>
                <a:cs typeface="+mn-cs"/>
              </a:rPr>
              <a:t>Complete los atributos presentes en el Editor de requisitos.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ES" sz="1800" dirty="0">
                <a:solidFill>
                  <a:schemeClr val="tx1"/>
                </a:solidFill>
                <a:latin typeface="Arial Nova Light" panose="020B0304020202020204" pitchFamily="34" charset="0"/>
                <a:ea typeface="+mn-ea"/>
                <a:cs typeface="+mn-cs"/>
              </a:rPr>
              <a:t>Complete todo el conjunto de requisitos teniendo en cuenta la información facilitada por el cliente. Redacte al menos 10 requisitos funcionales y 5 no funcionales.</a:t>
            </a:r>
            <a:endParaRPr lang="en-US" sz="1800" dirty="0">
              <a:solidFill>
                <a:schemeClr val="tx1"/>
              </a:solidFill>
              <a:latin typeface="Arial Nova Light" panose="020B0304020202020204" pitchFamily="34" charset="0"/>
              <a:ea typeface="+mn-ea"/>
              <a:cs typeface="+mn-cs"/>
            </a:endParaRPr>
          </a:p>
          <a:p>
            <a:pPr marL="0" indent="0" algn="just">
              <a:buNone/>
            </a:pPr>
            <a:endParaRPr lang="en-US" sz="1800" dirty="0">
              <a:solidFill>
                <a:schemeClr val="tx1"/>
              </a:solidFill>
              <a:latin typeface="Arial Nova Light" panose="020B0304020202020204" pitchFamily="34" charset="0"/>
              <a:ea typeface="+mn-ea"/>
              <a:cs typeface="+mn-cs"/>
            </a:endParaRPr>
          </a:p>
          <a:p>
            <a:pPr marL="0" indent="0" algn="just">
              <a:buNone/>
            </a:pPr>
            <a:r>
              <a:rPr lang="es-ES" sz="1800" dirty="0">
                <a:solidFill>
                  <a:schemeClr val="tx1"/>
                </a:solidFill>
                <a:latin typeface="Arial Nova Light" panose="020B0304020202020204" pitchFamily="34" charset="0"/>
                <a:ea typeface="+mn-ea"/>
                <a:cs typeface="+mn-cs"/>
              </a:rPr>
              <a:t>Tenga en cuenta las pautas dadas en la teoría de clase. El ejercicio se evaluará siguiendo dichas directrices.</a:t>
            </a:r>
          </a:p>
          <a:p>
            <a:pPr marL="0" indent="0" algn="just">
              <a:buNone/>
            </a:pPr>
            <a:endParaRPr lang="es-ES" sz="1800" dirty="0">
              <a:solidFill>
                <a:schemeClr val="tx1"/>
              </a:solidFill>
              <a:latin typeface="Arial Nova Light" panose="020B0304020202020204" pitchFamily="34" charset="0"/>
              <a:ea typeface="+mn-ea"/>
              <a:cs typeface="+mn-cs"/>
            </a:endParaRPr>
          </a:p>
          <a:p>
            <a:pPr marL="0" indent="0" algn="just">
              <a:buNone/>
            </a:pPr>
            <a:r>
              <a:rPr lang="es-ES" sz="1800" dirty="0">
                <a:solidFill>
                  <a:schemeClr val="tx1"/>
                </a:solidFill>
                <a:latin typeface="Arial Nova Light" panose="020B0304020202020204" pitchFamily="34" charset="0"/>
                <a:ea typeface="+mn-ea"/>
                <a:cs typeface="+mn-cs"/>
              </a:rPr>
              <a:t>El entregable contendrá un archivo de conjunto de requisitos MALTAB (</a:t>
            </a:r>
            <a:r>
              <a:rPr lang="es-ES" sz="1800" dirty="0" err="1">
                <a:solidFill>
                  <a:schemeClr val="tx1"/>
                </a:solidFill>
                <a:latin typeface="Arial Nova Light" panose="020B0304020202020204" pitchFamily="34" charset="0"/>
                <a:ea typeface="+mn-ea"/>
                <a:cs typeface="+mn-cs"/>
              </a:rPr>
              <a:t>slreqx</a:t>
            </a:r>
            <a:r>
              <a:rPr lang="es-ES" sz="1800" dirty="0">
                <a:solidFill>
                  <a:schemeClr val="tx1"/>
                </a:solidFill>
                <a:latin typeface="Arial Nova Light" panose="020B0304020202020204" pitchFamily="34" charset="0"/>
                <a:ea typeface="+mn-ea"/>
                <a:cs typeface="+mn-cs"/>
              </a:rPr>
              <a:t>) y un archivo </a:t>
            </a:r>
            <a:r>
              <a:rPr lang="es-ES" sz="1800" dirty="0" err="1">
                <a:solidFill>
                  <a:schemeClr val="tx1"/>
                </a:solidFill>
                <a:latin typeface="Arial Nova Light" panose="020B0304020202020204" pitchFamily="34" charset="0"/>
                <a:ea typeface="+mn-ea"/>
                <a:cs typeface="+mn-cs"/>
              </a:rPr>
              <a:t>word</a:t>
            </a:r>
            <a:r>
              <a:rPr lang="es-ES" sz="1800" dirty="0">
                <a:solidFill>
                  <a:schemeClr val="tx1"/>
                </a:solidFill>
                <a:latin typeface="Arial Nova Light" panose="020B0304020202020204" pitchFamily="34" charset="0"/>
                <a:ea typeface="+mn-ea"/>
                <a:cs typeface="+mn-cs"/>
              </a:rPr>
              <a:t> importado directamente del editor.</a:t>
            </a:r>
            <a:endParaRPr lang="en-US" sz="1800" dirty="0">
              <a:solidFill>
                <a:schemeClr val="tx1"/>
              </a:solidFill>
              <a:latin typeface="Arial Nova Light" panose="020B03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50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B2242009-2FA6-40AE-930E-49D1BBC84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Requisitos de cliente del motor eléctrico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6A89485A-3B9C-45E9-B75B-DD8DF334C7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5672541-A4F4-4A70-AF2E-31A8B3048A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/>
              <a:t>1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A8D08B3-8A80-419A-AE42-58CAF2F89E6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467475"/>
            <a:ext cx="1181100" cy="365125"/>
          </a:xfrm>
        </p:spPr>
        <p:txBody>
          <a:bodyPr/>
          <a:lstStyle/>
          <a:p>
            <a:fld id="{C8A70D02-4A36-4573-990E-8C585978BCA5}" type="datetime3">
              <a:rPr lang="es-ES_tradnl" smtClean="0"/>
              <a:t>08.10.23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32ED7CB-F02E-4E60-8DDC-99967314286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61125"/>
            <a:ext cx="4778375" cy="365125"/>
          </a:xfrm>
        </p:spPr>
        <p:txBody>
          <a:bodyPr/>
          <a:lstStyle/>
          <a:p>
            <a:r>
              <a:rPr lang="es-ES"/>
              <a:t>Ejercicio - requisitos de motor eléctrico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D712F17-39A2-4EBB-A3AB-5CB7D98D9AA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32750" y="6461125"/>
            <a:ext cx="1111250" cy="365125"/>
          </a:xfrm>
        </p:spPr>
        <p:txBody>
          <a:bodyPr/>
          <a:lstStyle/>
          <a:p>
            <a:fld id="{F7356FEA-1119-414E-9BDA-0F3F06B9EA5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051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n 32">
            <a:extLst>
              <a:ext uri="{FF2B5EF4-FFF2-40B4-BE49-F238E27FC236}">
                <a16:creationId xmlns:a16="http://schemas.microsoft.com/office/drawing/2014/main" id="{8A24104D-FD36-4FAF-B26F-48F01A2E4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127" y="1362151"/>
            <a:ext cx="6680991" cy="4985862"/>
          </a:xfrm>
          <a:prstGeom prst="rect">
            <a:avLst/>
          </a:prstGeom>
        </p:spPr>
      </p:pic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1FC33-53BC-423C-BB7A-013ECD0672E3}" type="datetime3">
              <a:rPr lang="es-ES_tradnl" smtClean="0"/>
              <a:t>08.10.23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Ejercicio - requisitos de motor eléctrico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Descripción general del patinete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1603765-DB27-4D59-A205-EAF34005C15F}"/>
              </a:ext>
            </a:extLst>
          </p:cNvPr>
          <p:cNvSpPr txBox="1"/>
          <p:nvPr/>
        </p:nvSpPr>
        <p:spPr>
          <a:xfrm>
            <a:off x="395229" y="3897925"/>
            <a:ext cx="2107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Arial Nova Light" panose="020B0304020202020204" pitchFamily="34" charset="0"/>
              </a:rPr>
              <a:t>Motor </a:t>
            </a:r>
            <a:r>
              <a:rPr lang="en-US" dirty="0" err="1">
                <a:latin typeface="Arial Nova Light" panose="020B0304020202020204" pitchFamily="34" charset="0"/>
              </a:rPr>
              <a:t>en</a:t>
            </a:r>
            <a:r>
              <a:rPr lang="en-US" dirty="0">
                <a:latin typeface="Arial Nova Light" panose="020B0304020202020204" pitchFamily="34" charset="0"/>
              </a:rPr>
              <a:t> </a:t>
            </a:r>
            <a:r>
              <a:rPr lang="en-US" dirty="0" err="1">
                <a:latin typeface="Arial Nova Light" panose="020B0304020202020204" pitchFamily="34" charset="0"/>
              </a:rPr>
              <a:t>rueda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60D78727-D079-432F-B840-5167AEA21488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448878" y="4267257"/>
            <a:ext cx="311601" cy="4619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A223DB8A-43DA-48F3-9DC7-7BA1BDCACAB6}"/>
              </a:ext>
            </a:extLst>
          </p:cNvPr>
          <p:cNvCxnSpPr>
            <a:cxnSpLocks/>
          </p:cNvCxnSpPr>
          <p:nvPr/>
        </p:nvCxnSpPr>
        <p:spPr>
          <a:xfrm flipH="1">
            <a:off x="4025620" y="4267257"/>
            <a:ext cx="575960" cy="8625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A44ECBF-929F-40E9-9E89-1741C2B10C7B}"/>
              </a:ext>
            </a:extLst>
          </p:cNvPr>
          <p:cNvSpPr txBox="1"/>
          <p:nvPr/>
        </p:nvSpPr>
        <p:spPr>
          <a:xfrm>
            <a:off x="4166191" y="3843576"/>
            <a:ext cx="4107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 err="1">
                <a:latin typeface="Arial Nova Light" panose="020B0304020202020204" pitchFamily="34" charset="0"/>
              </a:rPr>
              <a:t>Batería</a:t>
            </a:r>
            <a:r>
              <a:rPr lang="en-US" dirty="0">
                <a:latin typeface="Arial Nova Light" panose="020B0304020202020204" pitchFamily="34" charset="0"/>
              </a:rPr>
              <a:t> y </a:t>
            </a:r>
            <a:r>
              <a:rPr lang="en-US" dirty="0" err="1">
                <a:latin typeface="Arial Nova Light" panose="020B0304020202020204" pitchFamily="34" charset="0"/>
              </a:rPr>
              <a:t>electrónica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72F61ECB-C709-49BE-BE39-D925CD4DAB6B}"/>
              </a:ext>
            </a:extLst>
          </p:cNvPr>
          <p:cNvCxnSpPr>
            <a:cxnSpLocks/>
          </p:cNvCxnSpPr>
          <p:nvPr/>
        </p:nvCxnSpPr>
        <p:spPr>
          <a:xfrm flipH="1">
            <a:off x="3132356" y="3238500"/>
            <a:ext cx="1427021" cy="127413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5A6EB78-A081-418A-97DC-91201C6F4FD4}"/>
              </a:ext>
            </a:extLst>
          </p:cNvPr>
          <p:cNvSpPr txBox="1"/>
          <p:nvPr/>
        </p:nvSpPr>
        <p:spPr>
          <a:xfrm>
            <a:off x="4775032" y="3026943"/>
            <a:ext cx="4107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 err="1">
                <a:latin typeface="Arial Nova Light" panose="020B0304020202020204" pitchFamily="34" charset="0"/>
              </a:rPr>
              <a:t>Estructura</a:t>
            </a:r>
            <a:r>
              <a:rPr lang="en-US" dirty="0">
                <a:latin typeface="Arial Nova Light" panose="020B0304020202020204" pitchFamily="34" charset="0"/>
              </a:rPr>
              <a:t> de </a:t>
            </a:r>
            <a:r>
              <a:rPr lang="en-US" dirty="0" err="1">
                <a:latin typeface="Arial Nova Light" panose="020B0304020202020204" pitchFamily="34" charset="0"/>
              </a:rPr>
              <a:t>aluminio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F86FEA2D-B57C-4E03-B438-0E99665A931C}"/>
              </a:ext>
            </a:extLst>
          </p:cNvPr>
          <p:cNvCxnSpPr>
            <a:cxnSpLocks/>
          </p:cNvCxnSpPr>
          <p:nvPr/>
        </p:nvCxnSpPr>
        <p:spPr>
          <a:xfrm flipH="1">
            <a:off x="3206163" y="1485780"/>
            <a:ext cx="533400" cy="8047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66BD6974-D263-43E9-9C9D-539E6334FC0E}"/>
              </a:ext>
            </a:extLst>
          </p:cNvPr>
          <p:cNvSpPr txBox="1"/>
          <p:nvPr/>
        </p:nvSpPr>
        <p:spPr>
          <a:xfrm>
            <a:off x="3781766" y="1301114"/>
            <a:ext cx="3032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 err="1">
                <a:latin typeface="Arial Nova Light" panose="020B0304020202020204" pitchFamily="34" charset="0"/>
              </a:rPr>
              <a:t>Pantalla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B166EA46-60DD-4C4B-883A-F288F3FD5D9C}"/>
              </a:ext>
            </a:extLst>
          </p:cNvPr>
          <p:cNvCxnSpPr>
            <a:cxnSpLocks/>
          </p:cNvCxnSpPr>
          <p:nvPr/>
        </p:nvCxnSpPr>
        <p:spPr>
          <a:xfrm>
            <a:off x="2170694" y="1362151"/>
            <a:ext cx="401056" cy="12362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:a16="http://schemas.microsoft.com/office/drawing/2014/main" id="{613A3867-22E0-4917-B246-25D910ED3082}"/>
              </a:ext>
            </a:extLst>
          </p:cNvPr>
          <p:cNvSpPr txBox="1"/>
          <p:nvPr/>
        </p:nvSpPr>
        <p:spPr>
          <a:xfrm>
            <a:off x="513199" y="1196920"/>
            <a:ext cx="1657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 err="1">
                <a:latin typeface="Arial Nova Light" panose="020B0304020202020204" pitchFamily="34" charset="0"/>
              </a:rPr>
              <a:t>Acelerador</a:t>
            </a:r>
            <a:r>
              <a:rPr lang="en-US" dirty="0">
                <a:latin typeface="Arial Nova Light" panose="020B0304020202020204" pitchFamily="34" charset="0"/>
              </a:rPr>
              <a:t> manual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953C174-3988-4B3E-902A-1E188C66EB09}"/>
              </a:ext>
            </a:extLst>
          </p:cNvPr>
          <p:cNvSpPr txBox="1"/>
          <p:nvPr/>
        </p:nvSpPr>
        <p:spPr>
          <a:xfrm>
            <a:off x="4466492" y="209487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latin typeface="Arial Nova Light" panose="020B0304020202020204" pitchFamily="34" charset="0"/>
              </a:rPr>
              <a:t>Velocidad</a:t>
            </a:r>
            <a:r>
              <a:rPr lang="en-US" b="1" dirty="0">
                <a:latin typeface="Arial Nova Light" panose="020B0304020202020204" pitchFamily="34" charset="0"/>
              </a:rPr>
              <a:t> </a:t>
            </a:r>
            <a:r>
              <a:rPr lang="en-US" b="1" dirty="0" err="1">
                <a:latin typeface="Arial Nova Light" panose="020B0304020202020204" pitchFamily="34" charset="0"/>
              </a:rPr>
              <a:t>máxima</a:t>
            </a:r>
            <a:r>
              <a:rPr lang="en-US" b="1" dirty="0">
                <a:latin typeface="Arial Nova Light" panose="020B0304020202020204" pitchFamily="34" charset="0"/>
              </a:rPr>
              <a:t> de </a:t>
            </a:r>
            <a:r>
              <a:rPr lang="en-US" b="1" dirty="0" err="1">
                <a:latin typeface="Arial Nova Light" panose="020B0304020202020204" pitchFamily="34" charset="0"/>
              </a:rPr>
              <a:t>patiente</a:t>
            </a:r>
            <a:r>
              <a:rPr lang="en-US" b="1" dirty="0">
                <a:latin typeface="Arial Nova Light" panose="020B0304020202020204" pitchFamily="34" charset="0"/>
              </a:rPr>
              <a:t>: 25 km/h</a:t>
            </a:r>
          </a:p>
        </p:txBody>
      </p:sp>
    </p:spTree>
    <p:extLst>
      <p:ext uri="{BB962C8B-B14F-4D97-AF65-F5344CB8AC3E}">
        <p14:creationId xmlns:p14="http://schemas.microsoft.com/office/powerpoint/2010/main" val="2171749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79056EE-5C80-488F-A8FD-29516A9F6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E73C3-0C77-49F6-8F2F-488DCD3B3E69}" type="datetime3">
              <a:rPr lang="es-ES_tradnl" smtClean="0"/>
              <a:t>08.10.23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63545D2-917D-4D5E-ABF0-006CAC8B4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Ejercicio - requisitos de motor eléctrico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4111A52-D4C9-4809-82EF-8EB449080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4D26C01-9B90-4E23-8730-5BC17CD28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Perfiles de operación típicos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2ACA886-822F-40E8-9230-A6EAA26791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/>
              <a:t>Perfil 1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477A634-1368-4AEC-B01E-87E83EE11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31" y="1792664"/>
            <a:ext cx="4492869" cy="250618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34DA66A-76A0-4062-A201-24E64AAE0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397" y="3657600"/>
            <a:ext cx="4530041" cy="2616695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9F7CD972-02E6-4A12-9774-250E9BCAB325}"/>
              </a:ext>
            </a:extLst>
          </p:cNvPr>
          <p:cNvSpPr txBox="1"/>
          <p:nvPr/>
        </p:nvSpPr>
        <p:spPr>
          <a:xfrm>
            <a:off x="4985238" y="2281808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Arial Nova Light" panose="020B0304020202020204" pitchFamily="34" charset="0"/>
              </a:rPr>
              <a:t>Par equivalente al perfil: 1,27 Nm</a:t>
            </a:r>
          </a:p>
          <a:p>
            <a:r>
              <a:rPr lang="es-ES" dirty="0">
                <a:latin typeface="Arial Nova Light" panose="020B0304020202020204" pitchFamily="34" charset="0"/>
              </a:rPr>
              <a:t>Par máximo de tracción: 2,92 Nm</a:t>
            </a:r>
          </a:p>
          <a:p>
            <a:r>
              <a:rPr lang="es-ES" dirty="0">
                <a:latin typeface="Arial Nova Light" panose="020B0304020202020204" pitchFamily="34" charset="0"/>
              </a:rPr>
              <a:t>Par máximo de frenado: 6,09 Nm</a:t>
            </a:r>
          </a:p>
          <a:p>
            <a:r>
              <a:rPr lang="es-ES" dirty="0">
                <a:latin typeface="Arial Nova Light" panose="020B0304020202020204" pitchFamily="34" charset="0"/>
              </a:rPr>
              <a:t>Velocidad máxima: 1503 rpm</a:t>
            </a:r>
          </a:p>
        </p:txBody>
      </p:sp>
    </p:spTree>
    <p:extLst>
      <p:ext uri="{BB962C8B-B14F-4D97-AF65-F5344CB8AC3E}">
        <p14:creationId xmlns:p14="http://schemas.microsoft.com/office/powerpoint/2010/main" val="399906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79056EE-5C80-488F-A8FD-29516A9F6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7256E-8A68-4AF2-8432-0FF82D52F46A}" type="datetime3">
              <a:rPr lang="es-ES_tradnl" smtClean="0"/>
              <a:t>08.10.23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63545D2-917D-4D5E-ABF0-006CAC8B4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Ejercicio - requisitos de motor eléctrico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4111A52-D4C9-4809-82EF-8EB449080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4D26C01-9B90-4E23-8730-5BC17CD28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Perfiles de operación típicos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2ACA886-822F-40E8-9230-A6EAA26791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/>
              <a:t>Perfil 1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7D90990C-C594-4C33-A8E7-10099ED0D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15" y="1911293"/>
            <a:ext cx="7356569" cy="411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97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4A8DFA36-625E-434E-92CE-E02CE61A6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09" y="1952338"/>
            <a:ext cx="4429033" cy="2505600"/>
          </a:xfrm>
          <a:prstGeom prst="rect">
            <a:avLst/>
          </a:prstGeom>
        </p:spPr>
      </p:pic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79056EE-5C80-488F-A8FD-29516A9F6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379A4-3421-4A26-873B-AD897EBEEE96}" type="datetime3">
              <a:rPr lang="es-ES_tradnl" smtClean="0"/>
              <a:t>08.10.23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63545D2-917D-4D5E-ABF0-006CAC8B4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Ejercicio - requisitos de motor eléctrico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4111A52-D4C9-4809-82EF-8EB449080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4D26C01-9B90-4E23-8730-5BC17CD28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Perfiles de operación típicos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2ACA886-822F-40E8-9230-A6EAA26791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/>
              <a:t>Perfil 2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F7CD972-02E6-4A12-9774-250E9BCAB325}"/>
              </a:ext>
            </a:extLst>
          </p:cNvPr>
          <p:cNvSpPr txBox="1"/>
          <p:nvPr/>
        </p:nvSpPr>
        <p:spPr>
          <a:xfrm>
            <a:off x="5213838" y="2272878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Arial Nova Light" panose="020B0304020202020204" pitchFamily="34" charset="0"/>
              </a:rPr>
              <a:t>Par equivalente al perfil: 1,79 Nm</a:t>
            </a:r>
          </a:p>
          <a:p>
            <a:r>
              <a:rPr lang="es-ES" dirty="0">
                <a:latin typeface="Arial Nova Light" panose="020B0304020202020204" pitchFamily="34" charset="0"/>
              </a:rPr>
              <a:t>Par de tracción máximo: 7,76 Nm</a:t>
            </a:r>
          </a:p>
          <a:p>
            <a:r>
              <a:rPr lang="es-ES" dirty="0">
                <a:latin typeface="Arial Nova Light" panose="020B0304020202020204" pitchFamily="34" charset="0"/>
              </a:rPr>
              <a:t>Par máximo de frenado 5,88 Nm</a:t>
            </a:r>
          </a:p>
          <a:p>
            <a:r>
              <a:rPr lang="es-ES" dirty="0">
                <a:latin typeface="Arial Nova Light" panose="020B0304020202020204" pitchFamily="34" charset="0"/>
              </a:rPr>
              <a:t>Velocidad máxima: 2649 rpm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C2F98C6-8421-4464-A214-A837E11E7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372" y="3961492"/>
            <a:ext cx="4337713" cy="25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09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79056EE-5C80-488F-A8FD-29516A9F6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4CF45-FB4B-42BA-A14A-EE708D46971A}" type="datetime3">
              <a:rPr lang="es-ES_tradnl" smtClean="0"/>
              <a:t>08.10.23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63545D2-917D-4D5E-ABF0-006CAC8B4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Ejercicio - requisitos de motor eléctrico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4111A52-D4C9-4809-82EF-8EB449080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4D26C01-9B90-4E23-8730-5BC17CD28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Perfiles de operación típicos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2ACA886-822F-40E8-9230-A6EAA26791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/>
              <a:t>Perfil 2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340477E-6826-46C0-B368-D2B2DFD42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80" y="1976863"/>
            <a:ext cx="7356145" cy="41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176130"/>
      </p:ext>
    </p:extLst>
  </p:cSld>
  <p:clrMapOvr>
    <a:masterClrMapping/>
  </p:clrMapOvr>
</p:sld>
</file>

<file path=ppt/theme/theme1.xml><?xml version="1.0" encoding="utf-8"?>
<a:theme xmlns:a="http://schemas.openxmlformats.org/drawingml/2006/main" name="MU Theme">
  <a:themeElements>
    <a:clrScheme name="Goi Eskola Politeknikoa">
      <a:dk1>
        <a:srgbClr val="004851"/>
      </a:dk1>
      <a:lt1>
        <a:srgbClr val="FFFFFF"/>
      </a:lt1>
      <a:dk2>
        <a:srgbClr val="000000"/>
      </a:dk2>
      <a:lt2>
        <a:srgbClr val="FFC72C"/>
      </a:lt2>
      <a:accent1>
        <a:srgbClr val="004851"/>
      </a:accent1>
      <a:accent2>
        <a:srgbClr val="00A3AD"/>
      </a:accent2>
      <a:accent3>
        <a:srgbClr val="B33D26"/>
      </a:accent3>
      <a:accent4>
        <a:srgbClr val="DC6B2F"/>
      </a:accent4>
      <a:accent5>
        <a:srgbClr val="ED8B00"/>
      </a:accent5>
      <a:accent6>
        <a:srgbClr val="F6C580"/>
      </a:accent6>
      <a:hlink>
        <a:srgbClr val="FFC72C"/>
      </a:hlink>
      <a:folHlink>
        <a:srgbClr val="00485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3AD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oloVerde_MGEP" id="{912D819A-F009-0D4F-A6F2-06FA7B853B4A}" vid="{A10D757F-8599-0D45-BE73-313E7C3AB00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21155</TotalTime>
  <Words>549</Words>
  <Application>Microsoft Office PowerPoint</Application>
  <PresentationFormat>Presentación en pantalla (4:3)</PresentationFormat>
  <Paragraphs>110</Paragraphs>
  <Slides>13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AppleSymbols</vt:lpstr>
      <vt:lpstr>Arial</vt:lpstr>
      <vt:lpstr>Arial Black</vt:lpstr>
      <vt:lpstr>Arial Nova Light</vt:lpstr>
      <vt:lpstr>Calibri</vt:lpstr>
      <vt:lpstr>MU Theme</vt:lpstr>
      <vt:lpstr>Ejercicio Redacción de requisitos</vt:lpstr>
      <vt:lpstr>Introducción - contexto</vt:lpstr>
      <vt:lpstr>Introducción - tareas</vt:lpstr>
      <vt:lpstr>Requisitos de cliente del motor eléctrico</vt:lpstr>
      <vt:lpstr>Descripción general del patinete</vt:lpstr>
      <vt:lpstr>Perfiles de operación típicos</vt:lpstr>
      <vt:lpstr>Perfiles de operación típicos</vt:lpstr>
      <vt:lpstr>Perfiles de operación típicos</vt:lpstr>
      <vt:lpstr>Perfiles de operación típicos</vt:lpstr>
      <vt:lpstr>Perfiles de operación típicos</vt:lpstr>
      <vt:lpstr>Perfiles de operación típicos</vt:lpstr>
      <vt:lpstr>Otros requisitos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and knowledge transfer</dc:title>
  <dc:creator>Uribeetxeberria, Roberto</dc:creator>
  <cp:lastModifiedBy>Jon Del Olmo</cp:lastModifiedBy>
  <cp:revision>335</cp:revision>
  <cp:lastPrinted>2018-07-13T13:37:53Z</cp:lastPrinted>
  <dcterms:created xsi:type="dcterms:W3CDTF">2017-11-28T21:27:45Z</dcterms:created>
  <dcterms:modified xsi:type="dcterms:W3CDTF">2023-10-08T06:44:27Z</dcterms:modified>
</cp:coreProperties>
</file>